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embeddedFontLst>
    <p:embeddedFont>
      <p:font typeface="Roboto"/>
      <p:regular r:id="rId16"/>
      <p:bold r:id="rId17"/>
      <p:italic r:id="rId18"/>
      <p:boldItalic r:id="rId19"/>
    </p:embeddedFont>
    <p:embeddedFont>
      <p:font typeface="Roboto Light"/>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9F882295-252F-4A26-8C7D-AE614F2F2D02}">
  <a:tblStyle styleId="{9F882295-252F-4A26-8C7D-AE614F2F2D02}" styleName="Table_0">
    <a:wholeTbl>
      <a:tcTxStyle>
        <a:font>
          <a:latin typeface="Arial"/>
          <a:ea typeface="Arial"/>
          <a:cs typeface="Arial"/>
        </a:font>
        <a:srgbClr val="000000"/>
      </a:tcTxStyle>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RobotoLight-regular.fntdata"/><Relationship Id="rId11" Type="http://schemas.openxmlformats.org/officeDocument/2006/relationships/slide" Target="slides/slide6.xml"/><Relationship Id="rId22" Type="http://schemas.openxmlformats.org/officeDocument/2006/relationships/font" Target="fonts/RobotoLight-italic.fntdata"/><Relationship Id="rId10" Type="http://schemas.openxmlformats.org/officeDocument/2006/relationships/slide" Target="slides/slide5.xml"/><Relationship Id="rId21" Type="http://schemas.openxmlformats.org/officeDocument/2006/relationships/font" Target="fonts/RobotoLight-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RobotoLight-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notesMaster" Target="notesMasters/notesMaster1.xml"/><Relationship Id="rId19" Type="http://schemas.openxmlformats.org/officeDocument/2006/relationships/font" Target="fonts/Roboto-boldItalic.fntdata"/><Relationship Id="rId6" Type="http://schemas.openxmlformats.org/officeDocument/2006/relationships/slide" Target="slides/slide1.xml"/><Relationship Id="rId18"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400"/>
              <a:buChar char="●"/>
              <a:defRPr sz="1100"/>
            </a:lvl1pPr>
            <a:lvl2pPr lvl="1">
              <a:spcBef>
                <a:spcPts val="0"/>
              </a:spcBef>
              <a:buSzPts val="1400"/>
              <a:buChar char="○"/>
              <a:defRPr sz="1100"/>
            </a:lvl2pPr>
            <a:lvl3pPr lvl="2">
              <a:spcBef>
                <a:spcPts val="0"/>
              </a:spcBef>
              <a:buSzPts val="1400"/>
              <a:buChar char="■"/>
              <a:defRPr sz="1100"/>
            </a:lvl3pPr>
            <a:lvl4pPr lvl="3">
              <a:spcBef>
                <a:spcPts val="0"/>
              </a:spcBef>
              <a:buSzPts val="1400"/>
              <a:buChar char="●"/>
              <a:defRPr sz="1100"/>
            </a:lvl4pPr>
            <a:lvl5pPr lvl="4">
              <a:spcBef>
                <a:spcPts val="0"/>
              </a:spcBef>
              <a:buSzPts val="1400"/>
              <a:buChar char="○"/>
              <a:defRPr sz="1100"/>
            </a:lvl5pPr>
            <a:lvl6pPr lvl="5">
              <a:spcBef>
                <a:spcPts val="0"/>
              </a:spcBef>
              <a:buSzPts val="1400"/>
              <a:buChar char="■"/>
              <a:defRPr sz="1100"/>
            </a:lvl6pPr>
            <a:lvl7pPr lvl="6">
              <a:spcBef>
                <a:spcPts val="0"/>
              </a:spcBef>
              <a:buSzPts val="1400"/>
              <a:buChar char="●"/>
              <a:defRPr sz="1100"/>
            </a:lvl7pPr>
            <a:lvl8pPr lvl="7">
              <a:spcBef>
                <a:spcPts val="0"/>
              </a:spcBef>
              <a:buSzPts val="1400"/>
              <a:buChar char="○"/>
              <a:defRPr sz="1100"/>
            </a:lvl8pPr>
            <a:lvl9pPr lvl="8">
              <a:spcBef>
                <a:spcPts val="0"/>
              </a:spcBef>
              <a:buSzPts val="14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theonn.ca/wp-content/uploads/2015/05/O4B_final_EN_sept13.pdf" TargetMode="External"/><Relationship Id="rId3" Type="http://schemas.openxmlformats.org/officeDocument/2006/relationships/hyperlink" Target="http://www.imaginecanada.ca/sites/default/files/www/en/nsnvo/d_ontario_sector_report.pdf"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lideshare.net/EdelmanInsights/2017-edelman-trust-barometer-canadian-results"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theonn.ca/postcards-collaborative-economy/"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theonn.ca/postcards-collaborative-economy/"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rtl="0">
              <a:spcBef>
                <a:spcPts val="0"/>
              </a:spcBef>
              <a:buNone/>
            </a:pPr>
            <a:r>
              <a:t/>
            </a:r>
            <a:endParaRPr/>
          </a:p>
        </p:txBody>
      </p:sp>
      <p:sp>
        <p:nvSpPr>
          <p:cNvPr id="159" name="Shape 15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Shape 88"/>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rtl="0">
              <a:spcBef>
                <a:spcPts val="0"/>
              </a:spcBef>
              <a:buNone/>
            </a:pPr>
            <a:r>
              <a:t/>
            </a:r>
            <a:endParaRPr/>
          </a:p>
        </p:txBody>
      </p:sp>
      <p:sp>
        <p:nvSpPr>
          <p:cNvPr id="89" name="Shape 8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69850" lvl="0" marL="0">
              <a:spcBef>
                <a:spcPts val="0"/>
              </a:spcBef>
              <a:buClr>
                <a:schemeClr val="dk1"/>
              </a:buClr>
              <a:buSzPts val="1100"/>
              <a:buFont typeface="Arial"/>
              <a:buNone/>
            </a:pPr>
            <a:r>
              <a:rPr lang="en-CA" sz="1000">
                <a:solidFill>
                  <a:schemeClr val="dk1"/>
                </a:solidFill>
              </a:rPr>
              <a:t>Source: Government of Ontario, Open for Business, Business Sector Strategy: Not-for-Profit Sector, August 2012 </a:t>
            </a:r>
            <a:r>
              <a:rPr lang="en-CA" sz="1000" u="sng">
                <a:solidFill>
                  <a:schemeClr val="hlink"/>
                </a:solidFill>
                <a:hlinkClick r:id="rId2"/>
              </a:rPr>
              <a:t>http://theonn.ca/wp-content/uploads/2015/05/O4B_final_EN_sept13.pd</a:t>
            </a:r>
            <a:r>
              <a:rPr lang="en-CA" sz="1000">
                <a:solidFill>
                  <a:schemeClr val="dk1"/>
                </a:solidFill>
              </a:rPr>
              <a:t>The Nonprofit &amp; Voluntary Sector in Ontario- Regional </a:t>
            </a:r>
          </a:p>
          <a:p>
            <a:pPr indent="-69850" lvl="0" marL="0">
              <a:spcBef>
                <a:spcPts val="0"/>
              </a:spcBef>
              <a:buClr>
                <a:schemeClr val="dk1"/>
              </a:buClr>
              <a:buSzPts val="1100"/>
              <a:buFont typeface="Arial"/>
              <a:buNone/>
            </a:pPr>
            <a:r>
              <a:t/>
            </a:r>
            <a:endParaRPr sz="1000">
              <a:solidFill>
                <a:schemeClr val="dk1"/>
              </a:solidFill>
            </a:endParaRPr>
          </a:p>
          <a:p>
            <a:pPr indent="-69850" lvl="0" marL="0">
              <a:spcBef>
                <a:spcPts val="0"/>
              </a:spcBef>
              <a:buClr>
                <a:schemeClr val="dk1"/>
              </a:buClr>
              <a:buSzPts val="1100"/>
              <a:buFont typeface="Arial"/>
              <a:buNone/>
            </a:pPr>
            <a:r>
              <a:rPr lang="en-CA" sz="1000">
                <a:solidFill>
                  <a:schemeClr val="dk1"/>
                </a:solidFill>
              </a:rPr>
              <a:t>Highlights of the National Survey of NonProfit and Voluntary Organizations (2006) p. 16 </a:t>
            </a:r>
          </a:p>
          <a:p>
            <a:pPr indent="-69850" lvl="0" marL="0" rtl="0">
              <a:spcBef>
                <a:spcPts val="0"/>
              </a:spcBef>
              <a:buClr>
                <a:schemeClr val="dk1"/>
              </a:buClr>
              <a:buSzPts val="1100"/>
              <a:buFont typeface="Arial"/>
              <a:buNone/>
            </a:pPr>
            <a:r>
              <a:rPr lang="en-CA" sz="1000" u="sng">
                <a:solidFill>
                  <a:srgbClr val="0097A7"/>
                </a:solidFill>
                <a:hlinkClick r:id="rId3"/>
              </a:rPr>
              <a:t>http://www.imaginecanada.ca/sites/default/files/www/en/nsnvo/d_ontario_sector_report.pdf</a:t>
            </a:r>
          </a:p>
        </p:txBody>
      </p:sp>
      <p:sp>
        <p:nvSpPr>
          <p:cNvPr id="98" name="Shape 9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a:spcBef>
                <a:spcPts val="0"/>
              </a:spcBef>
              <a:buNone/>
            </a:pPr>
            <a:r>
              <a:rPr lang="en-CA"/>
              <a:t>Listen to the Evidence: Identify issues, conduct research and recommend solutions.</a:t>
            </a:r>
          </a:p>
          <a:p>
            <a:pPr indent="-69850" lvl="0" marL="0" rtl="0">
              <a:spcBef>
                <a:spcPts val="400"/>
              </a:spcBef>
              <a:buClr>
                <a:schemeClr val="dk1"/>
              </a:buClr>
              <a:buSzPts val="1100"/>
              <a:buFont typeface="Arial"/>
              <a:buNone/>
            </a:pPr>
            <a:r>
              <a:rPr lang="en-CA" sz="1100">
                <a:solidFill>
                  <a:srgbClr val="155973"/>
                </a:solidFill>
              </a:rPr>
              <a:t>We build healthy, thriving communities and celebrate their diversity and inclusivity. </a:t>
            </a:r>
          </a:p>
          <a:p>
            <a:pPr indent="0" lvl="0" marL="0" rtl="0">
              <a:spcBef>
                <a:spcPts val="0"/>
              </a:spcBef>
              <a:buNone/>
            </a:pPr>
            <a:r>
              <a:t/>
            </a:r>
            <a:endParaRPr/>
          </a:p>
        </p:txBody>
      </p:sp>
      <p:sp>
        <p:nvSpPr>
          <p:cNvPr id="107" name="Shape 10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rtl="0">
              <a:spcBef>
                <a:spcPts val="0"/>
              </a:spcBef>
              <a:buNone/>
            </a:pPr>
            <a:r>
              <a:rPr lang="en-CA" sz="1100">
                <a:solidFill>
                  <a:schemeClr val="dk1"/>
                </a:solidFill>
                <a:highlight>
                  <a:srgbClr val="FFFFFF"/>
                </a:highlight>
                <a:latin typeface="Roboto"/>
                <a:ea typeface="Roboto"/>
                <a:cs typeface="Roboto"/>
                <a:sym typeface="Roboto"/>
              </a:rPr>
              <a:t>A recent survey of Canadians found that 61% of people don’t think current politicians have the solutions to address challenges in communities (</a:t>
            </a:r>
            <a:r>
              <a:rPr lang="en-CA" sz="1100" u="sng">
                <a:solidFill>
                  <a:srgbClr val="1155CC"/>
                </a:solidFill>
                <a:highlight>
                  <a:srgbClr val="FFFFFF"/>
                </a:highlight>
                <a:latin typeface="Roboto"/>
                <a:ea typeface="Roboto"/>
                <a:cs typeface="Roboto"/>
                <a:sym typeface="Roboto"/>
                <a:hlinkClick r:id="rId2"/>
              </a:rPr>
              <a:t>2017 Edelman Trust Barometer- Canadian results</a:t>
            </a:r>
            <a:r>
              <a:rPr lang="en-CA" sz="1100">
                <a:solidFill>
                  <a:schemeClr val="dk1"/>
                </a:solidFill>
                <a:highlight>
                  <a:srgbClr val="FFFFFF"/>
                </a:highlight>
                <a:latin typeface="Roboto"/>
                <a:ea typeface="Roboto"/>
                <a:cs typeface="Roboto"/>
                <a:sym typeface="Roboto"/>
              </a:rPr>
              <a:t>). So, who does? Community!</a:t>
            </a:r>
          </a:p>
        </p:txBody>
      </p:sp>
      <p:sp>
        <p:nvSpPr>
          <p:cNvPr id="116" name="Shape 11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Shape 124"/>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rtl="0">
              <a:spcBef>
                <a:spcPts val="0"/>
              </a:spcBef>
              <a:buNone/>
            </a:pPr>
            <a:r>
              <a:rPr lang="en-CA" sz="1000"/>
              <a:t>Source: Government of Ontario, Open for Business, Business Sector Strategy: Not-for-Profit Sector, August 2012 </a:t>
            </a:r>
            <a:r>
              <a:rPr lang="en-CA" sz="1000">
                <a:solidFill>
                  <a:schemeClr val="dk1"/>
                </a:solidFill>
              </a:rPr>
              <a:t>http://theonn.ca/wp-content/uploads/2015/05/O4B_final_EN_sept13.pdf</a:t>
            </a:r>
          </a:p>
        </p:txBody>
      </p:sp>
      <p:sp>
        <p:nvSpPr>
          <p:cNvPr id="125" name="Shape 12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Shape 133"/>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rtl="0">
              <a:lnSpc>
                <a:spcPct val="115000"/>
              </a:lnSpc>
              <a:spcBef>
                <a:spcPts val="0"/>
              </a:spcBef>
              <a:buNone/>
            </a:pPr>
            <a:r>
              <a:rPr b="1" lang="en-CA" sz="1000">
                <a:solidFill>
                  <a:srgbClr val="155973"/>
                </a:solidFill>
              </a:rPr>
              <a:t>Nonprofits build economic models that include everyone, through decent work, social enterprises, co-operatives,</a:t>
            </a:r>
          </a:p>
          <a:p>
            <a:pPr indent="-69850" lvl="0" marL="0" rtl="0">
              <a:lnSpc>
                <a:spcPct val="115000"/>
              </a:lnSpc>
              <a:spcBef>
                <a:spcPts val="0"/>
              </a:spcBef>
              <a:buClr>
                <a:schemeClr val="dk1"/>
              </a:buClr>
              <a:buSzPts val="1100"/>
              <a:buFont typeface="Arial"/>
              <a:buNone/>
            </a:pPr>
            <a:r>
              <a:rPr b="1" lang="en-CA" sz="1000">
                <a:solidFill>
                  <a:srgbClr val="155973"/>
                </a:solidFill>
              </a:rPr>
              <a:t>community land trusts, and more. </a:t>
            </a:r>
            <a:r>
              <a:rPr lang="en-CA" sz="1000" u="sng">
                <a:solidFill>
                  <a:schemeClr val="hlink"/>
                </a:solidFill>
                <a:hlinkClick r:id="rId2"/>
              </a:rPr>
              <a:t>http://theonn.ca/postcards-collaborative-economy/</a:t>
            </a:r>
          </a:p>
        </p:txBody>
      </p:sp>
      <p:sp>
        <p:nvSpPr>
          <p:cNvPr id="134" name="Shape 13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rtl="0">
              <a:spcBef>
                <a:spcPts val="0"/>
              </a:spcBef>
              <a:buNone/>
            </a:pPr>
            <a:r>
              <a:rPr lang="en-CA" sz="1000"/>
              <a:t>source: Care, craft and creativity</a:t>
            </a:r>
          </a:p>
          <a:p>
            <a:pPr indent="0" lvl="0" marL="0" rtl="0">
              <a:spcBef>
                <a:spcPts val="0"/>
              </a:spcBef>
              <a:buNone/>
            </a:pPr>
            <a:r>
              <a:rPr lang="en-CA" sz="1000" u="sng">
                <a:solidFill>
                  <a:schemeClr val="hlink"/>
                </a:solidFill>
                <a:hlinkClick r:id="rId2"/>
              </a:rPr>
              <a:t>http://theonn.ca/postcards-collaborative-economy/</a:t>
            </a:r>
          </a:p>
        </p:txBody>
      </p:sp>
      <p:sp>
        <p:nvSpPr>
          <p:cNvPr id="142" name="Shape 14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rtl="0">
              <a:spcBef>
                <a:spcPts val="0"/>
              </a:spcBef>
              <a:buNone/>
            </a:pPr>
            <a:r>
              <a:rPr lang="en-CA"/>
              <a:t>Add your data on impact of your organization</a:t>
            </a:r>
          </a:p>
        </p:txBody>
      </p:sp>
      <p:sp>
        <p:nvSpPr>
          <p:cNvPr id="150" name="Shape 15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11" name="Shape 11"/>
        <p:cNvGrpSpPr/>
        <p:nvPr/>
      </p:nvGrpSpPr>
      <p:grpSpPr>
        <a:xfrm>
          <a:off x="0" y="0"/>
          <a:ext cx="0" cy="0"/>
          <a:chOff x="0" y="0"/>
          <a:chExt cx="0" cy="0"/>
        </a:xfrm>
      </p:grpSpPr>
      <p:sp>
        <p:nvSpPr>
          <p:cNvPr id="12" name="Shape 12"/>
          <p:cNvSpPr txBox="1"/>
          <p:nvPr>
            <p:ph type="title"/>
          </p:nvPr>
        </p:nvSpPr>
        <p:spPr>
          <a:xfrm>
            <a:off x="838200" y="365125"/>
            <a:ext cx="10515600" cy="1325563"/>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13" name="Shape 13"/>
          <p:cNvSpPr txBox="1"/>
          <p:nvPr>
            <p:ph idx="1" type="body"/>
          </p:nvPr>
        </p:nvSpPr>
        <p:spPr>
          <a:xfrm>
            <a:off x="838200" y="1825625"/>
            <a:ext cx="10515600" cy="4351338"/>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15" name="Shape 15"/>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16" name="Shape 16"/>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b="0" i="0" lang="en-CA"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68" name="Shape 68"/>
        <p:cNvGrpSpPr/>
        <p:nvPr/>
      </p:nvGrpSpPr>
      <p:grpSpPr>
        <a:xfrm>
          <a:off x="0" y="0"/>
          <a:ext cx="0" cy="0"/>
          <a:chOff x="0" y="0"/>
          <a:chExt cx="0" cy="0"/>
        </a:xfrm>
      </p:grpSpPr>
      <p:sp>
        <p:nvSpPr>
          <p:cNvPr id="69" name="Shape 69"/>
          <p:cNvSpPr txBox="1"/>
          <p:nvPr>
            <p:ph type="title"/>
          </p:nvPr>
        </p:nvSpPr>
        <p:spPr>
          <a:xfrm>
            <a:off x="838200" y="365125"/>
            <a:ext cx="10515600" cy="1325563"/>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70" name="Shape 70"/>
          <p:cNvSpPr txBox="1"/>
          <p:nvPr>
            <p:ph idx="1" type="body"/>
          </p:nvPr>
        </p:nvSpPr>
        <p:spPr>
          <a:xfrm rot="5400000">
            <a:off x="3920331" y="-1256506"/>
            <a:ext cx="4351338" cy="10515600"/>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lang="en-CA" sz="120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74" name="Shape 74"/>
        <p:cNvGrpSpPr/>
        <p:nvPr/>
      </p:nvGrpSpPr>
      <p:grpSpPr>
        <a:xfrm>
          <a:off x="0" y="0"/>
          <a:ext cx="0" cy="0"/>
          <a:chOff x="0" y="0"/>
          <a:chExt cx="0" cy="0"/>
        </a:xfrm>
      </p:grpSpPr>
      <p:sp>
        <p:nvSpPr>
          <p:cNvPr id="75" name="Shape 75"/>
          <p:cNvSpPr txBox="1"/>
          <p:nvPr>
            <p:ph type="title"/>
          </p:nvPr>
        </p:nvSpPr>
        <p:spPr>
          <a:xfrm rot="5400000">
            <a:off x="7133431" y="1956594"/>
            <a:ext cx="5811838" cy="2628900"/>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76" name="Shape 76"/>
          <p:cNvSpPr txBox="1"/>
          <p:nvPr>
            <p:ph idx="1" type="body"/>
          </p:nvPr>
        </p:nvSpPr>
        <p:spPr>
          <a:xfrm rot="5400000">
            <a:off x="1799431" y="-596106"/>
            <a:ext cx="5811838" cy="7734300"/>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lang="en-CA" sz="12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7" name="Shape 17"/>
        <p:cNvGrpSpPr/>
        <p:nvPr/>
      </p:nvGrpSpPr>
      <p:grpSpPr>
        <a:xfrm>
          <a:off x="0" y="0"/>
          <a:ext cx="0" cy="0"/>
          <a:chOff x="0" y="0"/>
          <a:chExt cx="0" cy="0"/>
        </a:xfrm>
      </p:grpSpPr>
      <p:sp>
        <p:nvSpPr>
          <p:cNvPr id="18" name="Shape 18"/>
          <p:cNvSpPr txBox="1"/>
          <p:nvPr>
            <p:ph type="ctrTitle"/>
          </p:nvPr>
        </p:nvSpPr>
        <p:spPr>
          <a:xfrm>
            <a:off x="1524000" y="1122363"/>
            <a:ext cx="9144000" cy="2387600"/>
          </a:xfrm>
          <a:prstGeom prst="rect">
            <a:avLst/>
          </a:prstGeom>
          <a:noFill/>
          <a:ln>
            <a:noFill/>
          </a:ln>
        </p:spPr>
        <p:txBody>
          <a:bodyPr anchorCtr="0" anchor="b" bIns="91425" lIns="91425" rIns="91425" wrap="square" tIns="91425"/>
          <a:lstStyle>
            <a:lvl1pPr indent="0" lvl="0" marL="0" marR="0" rtl="0" algn="ctr">
              <a:lnSpc>
                <a:spcPct val="90000"/>
              </a:lnSpc>
              <a:spcBef>
                <a:spcPts val="0"/>
              </a:spcBef>
              <a:buClr>
                <a:schemeClr val="dk1"/>
              </a:buClr>
              <a:buSzPts val="1400"/>
              <a:buFont typeface="Calibri"/>
              <a:buNone/>
              <a:defRPr b="0" i="0" sz="6000" u="none" cap="none" strike="noStrike">
                <a:solidFill>
                  <a:schemeClr val="dk1"/>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19" name="Shape 19"/>
          <p:cNvSpPr txBox="1"/>
          <p:nvPr>
            <p:ph idx="1" type="subTitle"/>
          </p:nvPr>
        </p:nvSpPr>
        <p:spPr>
          <a:xfrm>
            <a:off x="1524000" y="3602038"/>
            <a:ext cx="9144000" cy="1655762"/>
          </a:xfrm>
          <a:prstGeom prst="rect">
            <a:avLst/>
          </a:prstGeom>
          <a:noFill/>
          <a:ln>
            <a:noFill/>
          </a:ln>
        </p:spPr>
        <p:txBody>
          <a:bodyPr anchorCtr="0" anchor="t" bIns="91425" lIns="91425" rIns="91425" wrap="square" tIns="91425"/>
          <a:lstStyle>
            <a:lvl1pPr indent="0" lvl="0" marL="0" marR="0" rtl="0" algn="ctr">
              <a:lnSpc>
                <a:spcPct val="90000"/>
              </a:lnSpc>
              <a:spcBef>
                <a:spcPts val="1000"/>
              </a:spcBef>
              <a:buClr>
                <a:schemeClr val="dk1"/>
              </a:buClr>
              <a:buSzPts val="2800"/>
              <a:buFont typeface="Arial"/>
              <a:buNone/>
              <a:defRPr b="0" i="0" sz="2400" u="none" cap="none" strike="noStrike">
                <a:solidFill>
                  <a:schemeClr val="dk1"/>
                </a:solidFill>
                <a:latin typeface="Calibri"/>
                <a:ea typeface="Calibri"/>
                <a:cs typeface="Calibri"/>
                <a:sym typeface="Calibri"/>
              </a:defRPr>
            </a:lvl1pPr>
            <a:lvl2pPr indent="0" lvl="1" marL="457200" marR="0" rtl="0" algn="ctr">
              <a:lnSpc>
                <a:spcPct val="90000"/>
              </a:lnSpc>
              <a:spcBef>
                <a:spcPts val="500"/>
              </a:spcBef>
              <a:buClr>
                <a:schemeClr val="dk1"/>
              </a:buClr>
              <a:buSzPts val="2400"/>
              <a:buFont typeface="Arial"/>
              <a:buNone/>
              <a:defRPr b="0" i="0" sz="2000" u="none" cap="none" strike="noStrike">
                <a:solidFill>
                  <a:schemeClr val="dk1"/>
                </a:solidFill>
                <a:latin typeface="Calibri"/>
                <a:ea typeface="Calibri"/>
                <a:cs typeface="Calibri"/>
                <a:sym typeface="Calibri"/>
              </a:defRPr>
            </a:lvl2pPr>
            <a:lvl3pPr indent="0" lvl="2" marL="914400" marR="0" rtl="0" algn="ctr">
              <a:lnSpc>
                <a:spcPct val="90000"/>
              </a:lnSpc>
              <a:spcBef>
                <a:spcPts val="500"/>
              </a:spcBef>
              <a:buClr>
                <a:schemeClr val="dk1"/>
              </a:buClr>
              <a:buSzPts val="2000"/>
              <a:buFont typeface="Arial"/>
              <a:buNone/>
              <a:defRPr b="0" i="0" sz="1800" u="none" cap="none" strike="noStrike">
                <a:solidFill>
                  <a:schemeClr val="dk1"/>
                </a:solidFill>
                <a:latin typeface="Calibri"/>
                <a:ea typeface="Calibri"/>
                <a:cs typeface="Calibri"/>
                <a:sym typeface="Calibri"/>
              </a:defRPr>
            </a:lvl3pPr>
            <a:lvl4pPr indent="0" lvl="3" marL="1371600" marR="0" rtl="0" algn="ctr">
              <a:lnSpc>
                <a:spcPct val="90000"/>
              </a:lnSpc>
              <a:spcBef>
                <a:spcPts val="500"/>
              </a:spcBef>
              <a:buClr>
                <a:schemeClr val="dk1"/>
              </a:buClr>
              <a:buSzPts val="1800"/>
              <a:buFont typeface="Arial"/>
              <a:buNone/>
              <a:defRPr b="0" i="0" sz="1600" u="none" cap="none" strike="noStrike">
                <a:solidFill>
                  <a:schemeClr val="dk1"/>
                </a:solidFill>
                <a:latin typeface="Calibri"/>
                <a:ea typeface="Calibri"/>
                <a:cs typeface="Calibri"/>
                <a:sym typeface="Calibri"/>
              </a:defRPr>
            </a:lvl4pPr>
            <a:lvl5pPr indent="0" lvl="4" marL="1828800" marR="0" rtl="0" algn="ctr">
              <a:lnSpc>
                <a:spcPct val="90000"/>
              </a:lnSpc>
              <a:spcBef>
                <a:spcPts val="500"/>
              </a:spcBef>
              <a:buClr>
                <a:schemeClr val="dk1"/>
              </a:buClr>
              <a:buSzPts val="1800"/>
              <a:buFont typeface="Arial"/>
              <a:buNone/>
              <a:defRPr b="0" i="0" sz="1600" u="none" cap="none" strike="noStrike">
                <a:solidFill>
                  <a:schemeClr val="dk1"/>
                </a:solidFill>
                <a:latin typeface="Calibri"/>
                <a:ea typeface="Calibri"/>
                <a:cs typeface="Calibri"/>
                <a:sym typeface="Calibri"/>
              </a:defRPr>
            </a:lvl5pPr>
            <a:lvl6pPr indent="0" lvl="5" marL="2286000" marR="0" rtl="0" algn="ctr">
              <a:lnSpc>
                <a:spcPct val="90000"/>
              </a:lnSpc>
              <a:spcBef>
                <a:spcPts val="500"/>
              </a:spcBef>
              <a:buClr>
                <a:schemeClr val="dk1"/>
              </a:buClr>
              <a:buSzPts val="1800"/>
              <a:buFont typeface="Arial"/>
              <a:buNone/>
              <a:defRPr b="0" i="0" sz="1600" u="none" cap="none" strike="noStrike">
                <a:solidFill>
                  <a:schemeClr val="dk1"/>
                </a:solidFill>
                <a:latin typeface="Calibri"/>
                <a:ea typeface="Calibri"/>
                <a:cs typeface="Calibri"/>
                <a:sym typeface="Calibri"/>
              </a:defRPr>
            </a:lvl6pPr>
            <a:lvl7pPr indent="0" lvl="6" marL="2743200" marR="0" rtl="0" algn="ctr">
              <a:lnSpc>
                <a:spcPct val="90000"/>
              </a:lnSpc>
              <a:spcBef>
                <a:spcPts val="500"/>
              </a:spcBef>
              <a:buClr>
                <a:schemeClr val="dk1"/>
              </a:buClr>
              <a:buSzPts val="1800"/>
              <a:buFont typeface="Arial"/>
              <a:buNone/>
              <a:defRPr b="0" i="0" sz="1600" u="none" cap="none" strike="noStrike">
                <a:solidFill>
                  <a:schemeClr val="dk1"/>
                </a:solidFill>
                <a:latin typeface="Calibri"/>
                <a:ea typeface="Calibri"/>
                <a:cs typeface="Calibri"/>
                <a:sym typeface="Calibri"/>
              </a:defRPr>
            </a:lvl7pPr>
            <a:lvl8pPr indent="0" lvl="7" marL="3200400" marR="0" rtl="0" algn="ctr">
              <a:lnSpc>
                <a:spcPct val="90000"/>
              </a:lnSpc>
              <a:spcBef>
                <a:spcPts val="500"/>
              </a:spcBef>
              <a:buClr>
                <a:schemeClr val="dk1"/>
              </a:buClr>
              <a:buSzPts val="1800"/>
              <a:buFont typeface="Arial"/>
              <a:buNone/>
              <a:defRPr b="0" i="0" sz="1600" u="none" cap="none" strike="noStrike">
                <a:solidFill>
                  <a:schemeClr val="dk1"/>
                </a:solidFill>
                <a:latin typeface="Calibri"/>
                <a:ea typeface="Calibri"/>
                <a:cs typeface="Calibri"/>
                <a:sym typeface="Calibri"/>
              </a:defRPr>
            </a:lvl8pPr>
            <a:lvl9pPr indent="0" lvl="8" marL="3657600" marR="0" rtl="0" algn="ctr">
              <a:lnSpc>
                <a:spcPct val="90000"/>
              </a:lnSpc>
              <a:spcBef>
                <a:spcPts val="500"/>
              </a:spcBef>
              <a:buClr>
                <a:schemeClr val="dk1"/>
              </a:buClr>
              <a:buSzPts val="1800"/>
              <a:buFont typeface="Arial"/>
              <a:buNone/>
              <a:defRPr b="0" i="0" sz="1600" u="none" cap="none" strike="noStrike">
                <a:solidFill>
                  <a:schemeClr val="dk1"/>
                </a:solidFill>
                <a:latin typeface="Calibri"/>
                <a:ea typeface="Calibri"/>
                <a:cs typeface="Calibri"/>
                <a:sym typeface="Calibri"/>
              </a:defRPr>
            </a:lvl9pPr>
          </a:lstStyle>
          <a:p/>
        </p:txBody>
      </p:sp>
      <p:sp>
        <p:nvSpPr>
          <p:cNvPr id="20" name="Shape 20"/>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21" name="Shape 21"/>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22" name="Shape 22"/>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lang="en-CA" sz="1200">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23" name="Shape 23"/>
        <p:cNvGrpSpPr/>
        <p:nvPr/>
      </p:nvGrpSpPr>
      <p:grpSpPr>
        <a:xfrm>
          <a:off x="0" y="0"/>
          <a:ext cx="0" cy="0"/>
          <a:chOff x="0" y="0"/>
          <a:chExt cx="0" cy="0"/>
        </a:xfrm>
      </p:grpSpPr>
      <p:sp>
        <p:nvSpPr>
          <p:cNvPr id="24" name="Shape 24"/>
          <p:cNvSpPr txBox="1"/>
          <p:nvPr>
            <p:ph type="title"/>
          </p:nvPr>
        </p:nvSpPr>
        <p:spPr>
          <a:xfrm>
            <a:off x="831850" y="1709738"/>
            <a:ext cx="10515600" cy="2852737"/>
          </a:xfrm>
          <a:prstGeom prst="rect">
            <a:avLst/>
          </a:prstGeom>
          <a:noFill/>
          <a:ln>
            <a:noFill/>
          </a:ln>
        </p:spPr>
        <p:txBody>
          <a:bodyPr anchorCtr="0" anchor="b" bIns="91425" lIns="91425" rIns="91425" wrap="square" tIns="91425"/>
          <a:lstStyle>
            <a:lvl1pPr indent="0" lvl="0" marL="0" marR="0" rtl="0" algn="l">
              <a:lnSpc>
                <a:spcPct val="90000"/>
              </a:lnSpc>
              <a:spcBef>
                <a:spcPts val="0"/>
              </a:spcBef>
              <a:buClr>
                <a:schemeClr val="dk1"/>
              </a:buClr>
              <a:buSzPts val="1400"/>
              <a:buFont typeface="Calibri"/>
              <a:buNone/>
              <a:defRPr b="0" i="0" sz="6000" u="none" cap="none" strike="noStrike">
                <a:solidFill>
                  <a:schemeClr val="dk1"/>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25" name="Shape 25"/>
          <p:cNvSpPr txBox="1"/>
          <p:nvPr>
            <p:ph idx="1" type="body"/>
          </p:nvPr>
        </p:nvSpPr>
        <p:spPr>
          <a:xfrm>
            <a:off x="831850" y="4589463"/>
            <a:ext cx="10515600" cy="1500187"/>
          </a:xfrm>
          <a:prstGeom prst="rect">
            <a:avLst/>
          </a:prstGeom>
          <a:noFill/>
          <a:ln>
            <a:noFill/>
          </a:ln>
        </p:spPr>
        <p:txBody>
          <a:bodyPr anchorCtr="0" anchor="t" bIns="91425" lIns="91425" rIns="91425" wrap="square" tIns="91425"/>
          <a:lstStyle>
            <a:lvl1pPr indent="0" lvl="0" marL="0" marR="0" rtl="0" algn="l">
              <a:lnSpc>
                <a:spcPct val="90000"/>
              </a:lnSpc>
              <a:spcBef>
                <a:spcPts val="1000"/>
              </a:spcBef>
              <a:buClr>
                <a:srgbClr val="888888"/>
              </a:buClr>
              <a:buSzPts val="2800"/>
              <a:buFont typeface="Arial"/>
              <a:buNone/>
              <a:defRPr b="0" i="0" sz="2400" u="none" cap="none" strike="noStrike">
                <a:solidFill>
                  <a:srgbClr val="888888"/>
                </a:solidFill>
                <a:latin typeface="Calibri"/>
                <a:ea typeface="Calibri"/>
                <a:cs typeface="Calibri"/>
                <a:sym typeface="Calibri"/>
              </a:defRPr>
            </a:lvl1pPr>
            <a:lvl2pPr indent="0" lvl="1" marL="457200" marR="0" rtl="0" algn="l">
              <a:lnSpc>
                <a:spcPct val="90000"/>
              </a:lnSpc>
              <a:spcBef>
                <a:spcPts val="500"/>
              </a:spcBef>
              <a:buClr>
                <a:srgbClr val="888888"/>
              </a:buClr>
              <a:buSzPts val="2400"/>
              <a:buFont typeface="Arial"/>
              <a:buNone/>
              <a:defRPr b="0" i="0" sz="2000" u="none" cap="none" strike="noStrike">
                <a:solidFill>
                  <a:srgbClr val="888888"/>
                </a:solidFill>
                <a:latin typeface="Calibri"/>
                <a:ea typeface="Calibri"/>
                <a:cs typeface="Calibri"/>
                <a:sym typeface="Calibri"/>
              </a:defRPr>
            </a:lvl2pPr>
            <a:lvl3pPr indent="0" lvl="2" marL="914400" marR="0" rtl="0" algn="l">
              <a:lnSpc>
                <a:spcPct val="90000"/>
              </a:lnSpc>
              <a:spcBef>
                <a:spcPts val="500"/>
              </a:spcBef>
              <a:buClr>
                <a:srgbClr val="888888"/>
              </a:buClr>
              <a:buSzPts val="2000"/>
              <a:buFont typeface="Arial"/>
              <a:buNone/>
              <a:defRPr b="0" i="0" sz="1800" u="none" cap="none" strike="noStrike">
                <a:solidFill>
                  <a:srgbClr val="888888"/>
                </a:solidFill>
                <a:latin typeface="Calibri"/>
                <a:ea typeface="Calibri"/>
                <a:cs typeface="Calibri"/>
                <a:sym typeface="Calibri"/>
              </a:defRPr>
            </a:lvl3pPr>
            <a:lvl4pPr indent="0" lvl="3" marL="1371600" marR="0" rtl="0" algn="l">
              <a:lnSpc>
                <a:spcPct val="90000"/>
              </a:lnSpc>
              <a:spcBef>
                <a:spcPts val="500"/>
              </a:spcBef>
              <a:buClr>
                <a:srgbClr val="888888"/>
              </a:buClr>
              <a:buSzPts val="1800"/>
              <a:buFont typeface="Arial"/>
              <a:buNone/>
              <a:defRPr b="0" i="0" sz="1600" u="none" cap="none" strike="noStrike">
                <a:solidFill>
                  <a:srgbClr val="888888"/>
                </a:solidFill>
                <a:latin typeface="Calibri"/>
                <a:ea typeface="Calibri"/>
                <a:cs typeface="Calibri"/>
                <a:sym typeface="Calibri"/>
              </a:defRPr>
            </a:lvl4pPr>
            <a:lvl5pPr indent="0" lvl="4" marL="1828800" marR="0" rtl="0" algn="l">
              <a:lnSpc>
                <a:spcPct val="90000"/>
              </a:lnSpc>
              <a:spcBef>
                <a:spcPts val="500"/>
              </a:spcBef>
              <a:buClr>
                <a:srgbClr val="888888"/>
              </a:buClr>
              <a:buSzPts val="1800"/>
              <a:buFont typeface="Arial"/>
              <a:buNone/>
              <a:defRPr b="0" i="0" sz="1600" u="none" cap="none" strike="noStrike">
                <a:solidFill>
                  <a:srgbClr val="888888"/>
                </a:solidFill>
                <a:latin typeface="Calibri"/>
                <a:ea typeface="Calibri"/>
                <a:cs typeface="Calibri"/>
                <a:sym typeface="Calibri"/>
              </a:defRPr>
            </a:lvl5pPr>
            <a:lvl6pPr indent="0" lvl="5" marL="2286000" marR="0" rtl="0" algn="l">
              <a:lnSpc>
                <a:spcPct val="90000"/>
              </a:lnSpc>
              <a:spcBef>
                <a:spcPts val="500"/>
              </a:spcBef>
              <a:buClr>
                <a:srgbClr val="888888"/>
              </a:buClr>
              <a:buSzPts val="1800"/>
              <a:buFont typeface="Arial"/>
              <a:buNone/>
              <a:defRPr b="0" i="0" sz="1600" u="none" cap="none" strike="noStrike">
                <a:solidFill>
                  <a:srgbClr val="888888"/>
                </a:solidFill>
                <a:latin typeface="Calibri"/>
                <a:ea typeface="Calibri"/>
                <a:cs typeface="Calibri"/>
                <a:sym typeface="Calibri"/>
              </a:defRPr>
            </a:lvl6pPr>
            <a:lvl7pPr indent="0" lvl="6" marL="2743200" marR="0" rtl="0" algn="l">
              <a:lnSpc>
                <a:spcPct val="90000"/>
              </a:lnSpc>
              <a:spcBef>
                <a:spcPts val="500"/>
              </a:spcBef>
              <a:buClr>
                <a:srgbClr val="888888"/>
              </a:buClr>
              <a:buSzPts val="1800"/>
              <a:buFont typeface="Arial"/>
              <a:buNone/>
              <a:defRPr b="0" i="0" sz="1600" u="none" cap="none" strike="noStrike">
                <a:solidFill>
                  <a:srgbClr val="888888"/>
                </a:solidFill>
                <a:latin typeface="Calibri"/>
                <a:ea typeface="Calibri"/>
                <a:cs typeface="Calibri"/>
                <a:sym typeface="Calibri"/>
              </a:defRPr>
            </a:lvl7pPr>
            <a:lvl8pPr indent="0" lvl="7" marL="3200400" marR="0" rtl="0" algn="l">
              <a:lnSpc>
                <a:spcPct val="90000"/>
              </a:lnSpc>
              <a:spcBef>
                <a:spcPts val="500"/>
              </a:spcBef>
              <a:buClr>
                <a:srgbClr val="888888"/>
              </a:buClr>
              <a:buSzPts val="1800"/>
              <a:buFont typeface="Arial"/>
              <a:buNone/>
              <a:defRPr b="0" i="0" sz="1600" u="none" cap="none" strike="noStrike">
                <a:solidFill>
                  <a:srgbClr val="888888"/>
                </a:solidFill>
                <a:latin typeface="Calibri"/>
                <a:ea typeface="Calibri"/>
                <a:cs typeface="Calibri"/>
                <a:sym typeface="Calibri"/>
              </a:defRPr>
            </a:lvl8pPr>
            <a:lvl9pPr indent="0" lvl="8" marL="3657600" marR="0" rtl="0" algn="l">
              <a:lnSpc>
                <a:spcPct val="90000"/>
              </a:lnSpc>
              <a:spcBef>
                <a:spcPts val="500"/>
              </a:spcBef>
              <a:buClr>
                <a:srgbClr val="888888"/>
              </a:buClr>
              <a:buSzPts val="1800"/>
              <a:buFont typeface="Arial"/>
              <a:buNone/>
              <a:defRPr b="0" i="0" sz="1600" u="none" cap="none" strike="noStrike">
                <a:solidFill>
                  <a:srgbClr val="888888"/>
                </a:solidFill>
                <a:latin typeface="Calibri"/>
                <a:ea typeface="Calibri"/>
                <a:cs typeface="Calibri"/>
                <a:sym typeface="Calibri"/>
              </a:defRPr>
            </a:lvl9pPr>
          </a:lstStyle>
          <a:p/>
        </p:txBody>
      </p:sp>
      <p:sp>
        <p:nvSpPr>
          <p:cNvPr id="26" name="Shape 26"/>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27" name="Shape 27"/>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28" name="Shape 28"/>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lang="en-CA" sz="1200">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29" name="Shape 29"/>
        <p:cNvGrpSpPr/>
        <p:nvPr/>
      </p:nvGrpSpPr>
      <p:grpSpPr>
        <a:xfrm>
          <a:off x="0" y="0"/>
          <a:ext cx="0" cy="0"/>
          <a:chOff x="0" y="0"/>
          <a:chExt cx="0" cy="0"/>
        </a:xfrm>
      </p:grpSpPr>
      <p:sp>
        <p:nvSpPr>
          <p:cNvPr id="30" name="Shape 30"/>
          <p:cNvSpPr txBox="1"/>
          <p:nvPr>
            <p:ph type="title"/>
          </p:nvPr>
        </p:nvSpPr>
        <p:spPr>
          <a:xfrm>
            <a:off x="838200" y="365125"/>
            <a:ext cx="10515600" cy="1325563"/>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31" name="Shape 31"/>
          <p:cNvSpPr txBox="1"/>
          <p:nvPr>
            <p:ph idx="1" type="body"/>
          </p:nvPr>
        </p:nvSpPr>
        <p:spPr>
          <a:xfrm>
            <a:off x="838200" y="1825625"/>
            <a:ext cx="5181600" cy="4351338"/>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2" type="body"/>
          </p:nvPr>
        </p:nvSpPr>
        <p:spPr>
          <a:xfrm>
            <a:off x="6172200" y="1825625"/>
            <a:ext cx="5181600" cy="4351338"/>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Shape 33"/>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34" name="Shape 34"/>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35" name="Shape 35"/>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lang="en-CA" sz="1200">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36" name="Shape 36"/>
        <p:cNvGrpSpPr/>
        <p:nvPr/>
      </p:nvGrpSpPr>
      <p:grpSpPr>
        <a:xfrm>
          <a:off x="0" y="0"/>
          <a:ext cx="0" cy="0"/>
          <a:chOff x="0" y="0"/>
          <a:chExt cx="0" cy="0"/>
        </a:xfrm>
      </p:grpSpPr>
      <p:sp>
        <p:nvSpPr>
          <p:cNvPr id="37" name="Shape 37"/>
          <p:cNvSpPr txBox="1"/>
          <p:nvPr>
            <p:ph type="title"/>
          </p:nvPr>
        </p:nvSpPr>
        <p:spPr>
          <a:xfrm>
            <a:off x="839788" y="365125"/>
            <a:ext cx="10515600" cy="1325563"/>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38" name="Shape 38"/>
          <p:cNvSpPr txBox="1"/>
          <p:nvPr>
            <p:ph idx="1" type="body"/>
          </p:nvPr>
        </p:nvSpPr>
        <p:spPr>
          <a:xfrm>
            <a:off x="839788" y="1681163"/>
            <a:ext cx="5157787" cy="823912"/>
          </a:xfrm>
          <a:prstGeom prst="rect">
            <a:avLst/>
          </a:prstGeom>
          <a:noFill/>
          <a:ln>
            <a:noFill/>
          </a:ln>
        </p:spPr>
        <p:txBody>
          <a:bodyPr anchorCtr="0" anchor="b" bIns="91425" lIns="91425" rIns="91425" wrap="square" tIns="91425"/>
          <a:lstStyle>
            <a:lvl1pPr indent="0" lvl="0" marL="0" marR="0" rtl="0" algn="l">
              <a:lnSpc>
                <a:spcPct val="90000"/>
              </a:lnSpc>
              <a:spcBef>
                <a:spcPts val="1000"/>
              </a:spcBef>
              <a:buClr>
                <a:schemeClr val="dk1"/>
              </a:buClr>
              <a:buSzPts val="2800"/>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SzPts val="2400"/>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SzPts val="2000"/>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SzPts val="1800"/>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SzPts val="1800"/>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SzPts val="1800"/>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SzPts val="1800"/>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SzPts val="1800"/>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SzPts val="1800"/>
              <a:buFont typeface="Arial"/>
              <a:buNone/>
              <a:defRPr b="1" i="0" sz="1600" u="none" cap="none" strike="noStrike">
                <a:solidFill>
                  <a:schemeClr val="dk1"/>
                </a:solidFill>
                <a:latin typeface="Calibri"/>
                <a:ea typeface="Calibri"/>
                <a:cs typeface="Calibri"/>
                <a:sym typeface="Calibri"/>
              </a:defRPr>
            </a:lvl9pPr>
          </a:lstStyle>
          <a:p/>
        </p:txBody>
      </p:sp>
      <p:sp>
        <p:nvSpPr>
          <p:cNvPr id="39" name="Shape 39"/>
          <p:cNvSpPr txBox="1"/>
          <p:nvPr>
            <p:ph idx="2" type="body"/>
          </p:nvPr>
        </p:nvSpPr>
        <p:spPr>
          <a:xfrm>
            <a:off x="839788" y="2505075"/>
            <a:ext cx="5157787" cy="3684588"/>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Shape 40"/>
          <p:cNvSpPr txBox="1"/>
          <p:nvPr>
            <p:ph idx="3" type="body"/>
          </p:nvPr>
        </p:nvSpPr>
        <p:spPr>
          <a:xfrm>
            <a:off x="6172200" y="1681163"/>
            <a:ext cx="5183188" cy="823912"/>
          </a:xfrm>
          <a:prstGeom prst="rect">
            <a:avLst/>
          </a:prstGeom>
          <a:noFill/>
          <a:ln>
            <a:noFill/>
          </a:ln>
        </p:spPr>
        <p:txBody>
          <a:bodyPr anchorCtr="0" anchor="b" bIns="91425" lIns="91425" rIns="91425" wrap="square" tIns="91425"/>
          <a:lstStyle>
            <a:lvl1pPr indent="0" lvl="0" marL="0" marR="0" rtl="0" algn="l">
              <a:lnSpc>
                <a:spcPct val="90000"/>
              </a:lnSpc>
              <a:spcBef>
                <a:spcPts val="1000"/>
              </a:spcBef>
              <a:buClr>
                <a:schemeClr val="dk1"/>
              </a:buClr>
              <a:buSzPts val="2800"/>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SzPts val="2400"/>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SzPts val="2000"/>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SzPts val="1800"/>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SzPts val="1800"/>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SzPts val="1800"/>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SzPts val="1800"/>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SzPts val="1800"/>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SzPts val="1800"/>
              <a:buFont typeface="Arial"/>
              <a:buNone/>
              <a:defRPr b="1" i="0" sz="1600" u="none" cap="none" strike="noStrike">
                <a:solidFill>
                  <a:schemeClr val="dk1"/>
                </a:solidFill>
                <a:latin typeface="Calibri"/>
                <a:ea typeface="Calibri"/>
                <a:cs typeface="Calibri"/>
                <a:sym typeface="Calibri"/>
              </a:defRPr>
            </a:lvl9pPr>
          </a:lstStyle>
          <a:p/>
        </p:txBody>
      </p:sp>
      <p:sp>
        <p:nvSpPr>
          <p:cNvPr id="41" name="Shape 41"/>
          <p:cNvSpPr txBox="1"/>
          <p:nvPr>
            <p:ph idx="4" type="body"/>
          </p:nvPr>
        </p:nvSpPr>
        <p:spPr>
          <a:xfrm>
            <a:off x="6172200" y="2505075"/>
            <a:ext cx="5183188" cy="3684588"/>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Shape 42"/>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43" name="Shape 43"/>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44" name="Shape 44"/>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lang="en-CA" sz="1200">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45" name="Shape 45"/>
        <p:cNvGrpSpPr/>
        <p:nvPr/>
      </p:nvGrpSpPr>
      <p:grpSpPr>
        <a:xfrm>
          <a:off x="0" y="0"/>
          <a:ext cx="0" cy="0"/>
          <a:chOff x="0" y="0"/>
          <a:chExt cx="0" cy="0"/>
        </a:xfrm>
      </p:grpSpPr>
      <p:sp>
        <p:nvSpPr>
          <p:cNvPr id="46" name="Shape 46"/>
          <p:cNvSpPr txBox="1"/>
          <p:nvPr>
            <p:ph type="title"/>
          </p:nvPr>
        </p:nvSpPr>
        <p:spPr>
          <a:xfrm>
            <a:off x="838200" y="365125"/>
            <a:ext cx="10515600" cy="1325563"/>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47" name="Shape 47"/>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49" name="Shape 49"/>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lang="en-CA" sz="1200">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0" name="Shape 50"/>
        <p:cNvGrpSpPr/>
        <p:nvPr/>
      </p:nvGrpSpPr>
      <p:grpSpPr>
        <a:xfrm>
          <a:off x="0" y="0"/>
          <a:ext cx="0" cy="0"/>
          <a:chOff x="0" y="0"/>
          <a:chExt cx="0" cy="0"/>
        </a:xfrm>
      </p:grpSpPr>
      <p:sp>
        <p:nvSpPr>
          <p:cNvPr id="51" name="Shape 51"/>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lang="en-CA" sz="120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54" name="Shape 54"/>
        <p:cNvGrpSpPr/>
        <p:nvPr/>
      </p:nvGrpSpPr>
      <p:grpSpPr>
        <a:xfrm>
          <a:off x="0" y="0"/>
          <a:ext cx="0" cy="0"/>
          <a:chOff x="0" y="0"/>
          <a:chExt cx="0" cy="0"/>
        </a:xfrm>
      </p:grpSpPr>
      <p:sp>
        <p:nvSpPr>
          <p:cNvPr id="55" name="Shape 55"/>
          <p:cNvSpPr txBox="1"/>
          <p:nvPr>
            <p:ph type="title"/>
          </p:nvPr>
        </p:nvSpPr>
        <p:spPr>
          <a:xfrm>
            <a:off x="839788" y="457200"/>
            <a:ext cx="3932237" cy="1600200"/>
          </a:xfrm>
          <a:prstGeom prst="rect">
            <a:avLst/>
          </a:prstGeom>
          <a:noFill/>
          <a:ln>
            <a:noFill/>
          </a:ln>
        </p:spPr>
        <p:txBody>
          <a:bodyPr anchorCtr="0" anchor="b" bIns="91425" lIns="91425" rIns="91425" wrap="square" tIns="91425"/>
          <a:lstStyle>
            <a:lvl1pPr indent="0" lvl="0" marL="0" marR="0" rtl="0" algn="l">
              <a:lnSpc>
                <a:spcPct val="90000"/>
              </a:lnSpc>
              <a:spcBef>
                <a:spcPts val="0"/>
              </a:spcBef>
              <a:buClr>
                <a:schemeClr val="dk1"/>
              </a:buClr>
              <a:buSzPts val="1400"/>
              <a:buFont typeface="Calibri"/>
              <a:buNone/>
              <a:defRPr b="0" i="0" sz="3200" u="none" cap="none" strike="noStrike">
                <a:solidFill>
                  <a:schemeClr val="dk1"/>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56" name="Shape 56"/>
          <p:cNvSpPr txBox="1"/>
          <p:nvPr>
            <p:ph idx="1" type="body"/>
          </p:nvPr>
        </p:nvSpPr>
        <p:spPr>
          <a:xfrm>
            <a:off x="5183188" y="987425"/>
            <a:ext cx="6172200" cy="4873625"/>
          </a:xfrm>
          <a:prstGeom prst="rect">
            <a:avLst/>
          </a:prstGeom>
          <a:noFill/>
          <a:ln>
            <a:noFill/>
          </a:ln>
        </p:spPr>
        <p:txBody>
          <a:bodyPr anchorCtr="0" anchor="t" bIns="91425" lIns="91425" rIns="91425" wrap="square" tIns="91425"/>
          <a:lstStyle>
            <a:lvl1pPr indent="-25400" lvl="0" marL="228600" marR="0" rtl="0" algn="l">
              <a:lnSpc>
                <a:spcPct val="90000"/>
              </a:lnSpc>
              <a:spcBef>
                <a:spcPts val="1000"/>
              </a:spcBef>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50800" lvl="1" marL="685800" marR="0" rtl="0" algn="l">
              <a:lnSpc>
                <a:spcPct val="90000"/>
              </a:lnSpc>
              <a:spcBef>
                <a:spcPts val="500"/>
              </a:spcBef>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90000"/>
              </a:lnSpc>
              <a:spcBef>
                <a:spcPts val="500"/>
              </a:spcBef>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lnSpc>
                <a:spcPct val="90000"/>
              </a:lnSpc>
              <a:spcBef>
                <a:spcPts val="5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lnSpc>
                <a:spcPct val="90000"/>
              </a:lnSpc>
              <a:spcBef>
                <a:spcPts val="5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lnSpc>
                <a:spcPct val="90000"/>
              </a:lnSpc>
              <a:spcBef>
                <a:spcPts val="5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90000"/>
              </a:lnSpc>
              <a:spcBef>
                <a:spcPts val="5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90000"/>
              </a:lnSpc>
              <a:spcBef>
                <a:spcPts val="5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90000"/>
              </a:lnSpc>
              <a:spcBef>
                <a:spcPts val="5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839788" y="2057400"/>
            <a:ext cx="3932237" cy="3811588"/>
          </a:xfrm>
          <a:prstGeom prst="rect">
            <a:avLst/>
          </a:prstGeom>
          <a:noFill/>
          <a:ln>
            <a:noFill/>
          </a:ln>
        </p:spPr>
        <p:txBody>
          <a:bodyPr anchorCtr="0" anchor="t" bIns="91425" lIns="91425" rIns="91425" wrap="square" tIns="91425"/>
          <a:lstStyle>
            <a:lvl1pPr indent="0" lvl="0" marL="0" marR="0" rtl="0" algn="l">
              <a:lnSpc>
                <a:spcPct val="90000"/>
              </a:lnSpc>
              <a:spcBef>
                <a:spcPts val="1000"/>
              </a:spcBef>
              <a:buClr>
                <a:schemeClr val="dk1"/>
              </a:buClr>
              <a:buSzPts val="2800"/>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SzPts val="2400"/>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SzPts val="2000"/>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SzPts val="1800"/>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SzPts val="1800"/>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SzPts val="1800"/>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SzPts val="1800"/>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SzPts val="1800"/>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SzPts val="1800"/>
              <a:buFont typeface="Arial"/>
              <a:buNone/>
              <a:defRPr b="0" i="0" sz="10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lang="en-CA" sz="120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61" name="Shape 61"/>
        <p:cNvGrpSpPr/>
        <p:nvPr/>
      </p:nvGrpSpPr>
      <p:grpSpPr>
        <a:xfrm>
          <a:off x="0" y="0"/>
          <a:ext cx="0" cy="0"/>
          <a:chOff x="0" y="0"/>
          <a:chExt cx="0" cy="0"/>
        </a:xfrm>
      </p:grpSpPr>
      <p:sp>
        <p:nvSpPr>
          <p:cNvPr id="62" name="Shape 62"/>
          <p:cNvSpPr txBox="1"/>
          <p:nvPr>
            <p:ph type="title"/>
          </p:nvPr>
        </p:nvSpPr>
        <p:spPr>
          <a:xfrm>
            <a:off x="839788" y="457200"/>
            <a:ext cx="3932237" cy="1600200"/>
          </a:xfrm>
          <a:prstGeom prst="rect">
            <a:avLst/>
          </a:prstGeom>
          <a:noFill/>
          <a:ln>
            <a:noFill/>
          </a:ln>
        </p:spPr>
        <p:txBody>
          <a:bodyPr anchorCtr="0" anchor="b" bIns="91425" lIns="91425" rIns="91425" wrap="square" tIns="91425"/>
          <a:lstStyle>
            <a:lvl1pPr indent="0" lvl="0" marL="0" marR="0" rtl="0" algn="l">
              <a:lnSpc>
                <a:spcPct val="90000"/>
              </a:lnSpc>
              <a:spcBef>
                <a:spcPts val="0"/>
              </a:spcBef>
              <a:buClr>
                <a:schemeClr val="dk1"/>
              </a:buClr>
              <a:buSzPts val="1400"/>
              <a:buFont typeface="Calibri"/>
              <a:buNone/>
              <a:defRPr b="0" i="0" sz="3200" u="none" cap="none" strike="noStrike">
                <a:solidFill>
                  <a:schemeClr val="dk1"/>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63" name="Shape 63"/>
          <p:cNvSpPr/>
          <p:nvPr>
            <p:ph idx="2" type="pic"/>
          </p:nvPr>
        </p:nvSpPr>
        <p:spPr>
          <a:xfrm>
            <a:off x="5183188" y="987425"/>
            <a:ext cx="6172200" cy="4873625"/>
          </a:xfrm>
          <a:prstGeom prst="rect">
            <a:avLst/>
          </a:prstGeom>
          <a:noFill/>
          <a:ln>
            <a:noFill/>
          </a:ln>
        </p:spPr>
        <p:txBody>
          <a:bodyPr anchorCtr="0" anchor="t" bIns="91425" lIns="91425" rIns="91425" wrap="square" tIns="91425"/>
          <a:lstStyle>
            <a:lvl1pPr indent="0" lvl="0" marL="0" marR="0" rtl="0" algn="l">
              <a:lnSpc>
                <a:spcPct val="90000"/>
              </a:lnSpc>
              <a:spcBef>
                <a:spcPts val="1000"/>
              </a:spcBef>
              <a:buClr>
                <a:schemeClr val="dk1"/>
              </a:buClr>
              <a:buSzPts val="1400"/>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64" name="Shape 64"/>
          <p:cNvSpPr txBox="1"/>
          <p:nvPr>
            <p:ph idx="1" type="body"/>
          </p:nvPr>
        </p:nvSpPr>
        <p:spPr>
          <a:xfrm>
            <a:off x="839788" y="2057400"/>
            <a:ext cx="3932237" cy="3811588"/>
          </a:xfrm>
          <a:prstGeom prst="rect">
            <a:avLst/>
          </a:prstGeom>
          <a:noFill/>
          <a:ln>
            <a:noFill/>
          </a:ln>
        </p:spPr>
        <p:txBody>
          <a:bodyPr anchorCtr="0" anchor="t" bIns="91425" lIns="91425" rIns="91425" wrap="square" tIns="91425"/>
          <a:lstStyle>
            <a:lvl1pPr indent="0" lvl="0" marL="0" marR="0" rtl="0" algn="l">
              <a:lnSpc>
                <a:spcPct val="90000"/>
              </a:lnSpc>
              <a:spcBef>
                <a:spcPts val="1000"/>
              </a:spcBef>
              <a:buClr>
                <a:schemeClr val="dk1"/>
              </a:buClr>
              <a:buSzPts val="2800"/>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SzPts val="2400"/>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SzPts val="2000"/>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SzPts val="1800"/>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SzPts val="1800"/>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SzPts val="1800"/>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SzPts val="1800"/>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SzPts val="1800"/>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SzPts val="1800"/>
              <a:buFont typeface="Arial"/>
              <a:buNone/>
              <a:defRPr b="0" i="0" sz="10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lang="en-CA" sz="120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838200" y="365125"/>
            <a:ext cx="10515600" cy="1325563"/>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7" name="Shape 7"/>
          <p:cNvSpPr txBox="1"/>
          <p:nvPr>
            <p:ph idx="1" type="body"/>
          </p:nvPr>
        </p:nvSpPr>
        <p:spPr>
          <a:xfrm>
            <a:off x="838200" y="1825625"/>
            <a:ext cx="10515600" cy="4351338"/>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10" name="Shape 10"/>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b="0" i="0" lang="en-CA"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theonn.ca/"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Shape 84"/>
          <p:cNvSpPr txBox="1"/>
          <p:nvPr>
            <p:ph idx="1" type="subTitle"/>
          </p:nvPr>
        </p:nvSpPr>
        <p:spPr>
          <a:xfrm>
            <a:off x="817575" y="264600"/>
            <a:ext cx="10530600" cy="6297300"/>
          </a:xfrm>
          <a:prstGeom prst="rect">
            <a:avLst/>
          </a:prstGeom>
        </p:spPr>
        <p:txBody>
          <a:bodyPr anchorCtr="0" anchor="t" bIns="91425" lIns="91425" rIns="91425" wrap="square" tIns="91425">
            <a:noAutofit/>
          </a:bodyPr>
          <a:lstStyle/>
          <a:p>
            <a:pPr indent="0" lvl="0" marL="0" rtl="0">
              <a:lnSpc>
                <a:spcPct val="100000"/>
              </a:lnSpc>
              <a:spcBef>
                <a:spcPts val="0"/>
              </a:spcBef>
              <a:buNone/>
            </a:pPr>
            <a:r>
              <a:rPr b="1" lang="en-CA">
                <a:solidFill>
                  <a:srgbClr val="155973"/>
                </a:solidFill>
                <a:latin typeface="Roboto"/>
                <a:ea typeface="Roboto"/>
                <a:cs typeface="Roboto"/>
                <a:sym typeface="Roboto"/>
              </a:rPr>
              <a:t>Value framework for Ontario’s nonprofit sector</a:t>
            </a:r>
          </a:p>
          <a:p>
            <a:pPr indent="-69850" lvl="0" marL="0" rtl="0" algn="l">
              <a:lnSpc>
                <a:spcPct val="115000"/>
              </a:lnSpc>
              <a:spcBef>
                <a:spcPts val="0"/>
              </a:spcBef>
              <a:buClr>
                <a:schemeClr val="dk1"/>
              </a:buClr>
              <a:buSzPts val="1100"/>
              <a:buFont typeface="Arial"/>
              <a:buNone/>
            </a:pPr>
            <a:r>
              <a:t/>
            </a:r>
            <a:endParaRPr sz="1600">
              <a:solidFill>
                <a:srgbClr val="155973"/>
              </a:solidFill>
              <a:latin typeface="Roboto Light"/>
              <a:ea typeface="Roboto Light"/>
              <a:cs typeface="Roboto Light"/>
              <a:sym typeface="Roboto Light"/>
            </a:endParaRPr>
          </a:p>
          <a:p>
            <a:pPr indent="-69850" lvl="0" marL="0" rtl="0" algn="l">
              <a:lnSpc>
                <a:spcPct val="115000"/>
              </a:lnSpc>
              <a:spcBef>
                <a:spcPts val="0"/>
              </a:spcBef>
              <a:buClr>
                <a:schemeClr val="dk1"/>
              </a:buClr>
              <a:buSzPts val="1100"/>
              <a:buFont typeface="Arial"/>
              <a:buNone/>
            </a:pPr>
            <a:r>
              <a:rPr lang="en-CA" sz="1600">
                <a:solidFill>
                  <a:srgbClr val="155973"/>
                </a:solidFill>
                <a:latin typeface="Roboto Light"/>
                <a:ea typeface="Roboto Light"/>
                <a:cs typeface="Roboto Light"/>
                <a:sym typeface="Roboto Light"/>
              </a:rPr>
              <a:t>With 55,000 nonprofits and charities, fuelled by five million volunteers, every Ontarian is connected to the sector.</a:t>
            </a:r>
          </a:p>
          <a:p>
            <a:pPr indent="-69850" lvl="0" marL="0" rtl="0" algn="l">
              <a:lnSpc>
                <a:spcPct val="115000"/>
              </a:lnSpc>
              <a:spcBef>
                <a:spcPts val="0"/>
              </a:spcBef>
              <a:buClr>
                <a:schemeClr val="dk1"/>
              </a:buClr>
              <a:buSzPts val="1100"/>
              <a:buFont typeface="Arial"/>
              <a:buNone/>
            </a:pPr>
            <a:r>
              <a:t/>
            </a:r>
            <a:endParaRPr sz="1600">
              <a:solidFill>
                <a:srgbClr val="155973"/>
              </a:solidFill>
              <a:latin typeface="Roboto Light"/>
              <a:ea typeface="Roboto Light"/>
              <a:cs typeface="Roboto Light"/>
              <a:sym typeface="Roboto Light"/>
            </a:endParaRPr>
          </a:p>
          <a:p>
            <a:pPr indent="-69850" lvl="0" marL="0" rtl="0" algn="l">
              <a:lnSpc>
                <a:spcPct val="115000"/>
              </a:lnSpc>
              <a:spcBef>
                <a:spcPts val="0"/>
              </a:spcBef>
              <a:buClr>
                <a:schemeClr val="dk1"/>
              </a:buClr>
              <a:buSzPts val="1100"/>
              <a:buFont typeface="Arial"/>
              <a:buNone/>
            </a:pPr>
            <a:r>
              <a:rPr lang="en-CA" sz="1600">
                <a:solidFill>
                  <a:srgbClr val="155973"/>
                </a:solidFill>
                <a:latin typeface="Roboto Light"/>
                <a:ea typeface="Roboto Light"/>
                <a:cs typeface="Roboto Light"/>
                <a:sym typeface="Roboto Light"/>
              </a:rPr>
              <a:t>So, what’s our collective story and impact?  What value does Ontario’s nonprofit sector bring to communities across the province? </a:t>
            </a:r>
          </a:p>
          <a:p>
            <a:pPr indent="-69850" lvl="0" marL="0" rtl="0">
              <a:lnSpc>
                <a:spcPct val="115000"/>
              </a:lnSpc>
              <a:spcBef>
                <a:spcPts val="0"/>
              </a:spcBef>
              <a:buClr>
                <a:schemeClr val="dk1"/>
              </a:buClr>
              <a:buSzPts val="1100"/>
              <a:buFont typeface="Arial"/>
              <a:buNone/>
            </a:pPr>
            <a:r>
              <a:t/>
            </a:r>
            <a:endParaRPr b="1" sz="1600">
              <a:solidFill>
                <a:srgbClr val="155973"/>
              </a:solidFill>
              <a:latin typeface="Roboto"/>
              <a:ea typeface="Roboto"/>
              <a:cs typeface="Roboto"/>
              <a:sym typeface="Roboto"/>
            </a:endParaRPr>
          </a:p>
          <a:p>
            <a:pPr indent="-69850" lvl="0" marL="0" rtl="0">
              <a:lnSpc>
                <a:spcPct val="115000"/>
              </a:lnSpc>
              <a:spcBef>
                <a:spcPts val="0"/>
              </a:spcBef>
              <a:buClr>
                <a:schemeClr val="dk1"/>
              </a:buClr>
              <a:buSzPts val="1100"/>
              <a:buFont typeface="Arial"/>
              <a:buNone/>
            </a:pPr>
            <a:r>
              <a:rPr b="1" lang="en-CA" sz="1600">
                <a:solidFill>
                  <a:srgbClr val="155973"/>
                </a:solidFill>
                <a:latin typeface="Roboto"/>
                <a:ea typeface="Roboto"/>
                <a:cs typeface="Roboto"/>
                <a:sym typeface="Roboto"/>
              </a:rPr>
              <a:t>What does Ontario’s nonprofit sector mean to the economy, to democracy, to government and public policy, and to communities and the people in them?</a:t>
            </a:r>
          </a:p>
          <a:p>
            <a:pPr indent="-69850" lvl="0" marL="0" rtl="0" algn="l">
              <a:lnSpc>
                <a:spcPct val="115000"/>
              </a:lnSpc>
              <a:spcBef>
                <a:spcPts val="0"/>
              </a:spcBef>
              <a:buClr>
                <a:schemeClr val="dk1"/>
              </a:buClr>
              <a:buSzPts val="1100"/>
              <a:buFont typeface="Arial"/>
              <a:buNone/>
            </a:pPr>
            <a:r>
              <a:t/>
            </a:r>
            <a:endParaRPr b="1" sz="1600">
              <a:solidFill>
                <a:srgbClr val="155973"/>
              </a:solidFill>
              <a:latin typeface="Roboto"/>
              <a:ea typeface="Roboto"/>
              <a:cs typeface="Roboto"/>
              <a:sym typeface="Roboto"/>
            </a:endParaRPr>
          </a:p>
          <a:p>
            <a:pPr indent="-69850" lvl="0" marL="0" rtl="0" algn="l">
              <a:lnSpc>
                <a:spcPct val="115000"/>
              </a:lnSpc>
              <a:spcBef>
                <a:spcPts val="0"/>
              </a:spcBef>
              <a:buClr>
                <a:schemeClr val="dk1"/>
              </a:buClr>
              <a:buSzPts val="1100"/>
              <a:buFont typeface="Arial"/>
              <a:buNone/>
            </a:pPr>
            <a:r>
              <a:rPr b="1" lang="en-CA" sz="1600">
                <a:solidFill>
                  <a:srgbClr val="155973"/>
                </a:solidFill>
                <a:latin typeface="Roboto"/>
                <a:ea typeface="Roboto"/>
                <a:cs typeface="Roboto"/>
                <a:sym typeface="Roboto"/>
              </a:rPr>
              <a:t>Who this is for:</a:t>
            </a:r>
            <a:r>
              <a:rPr lang="en-CA" sz="1600">
                <a:solidFill>
                  <a:srgbClr val="155973"/>
                </a:solidFill>
                <a:latin typeface="Roboto"/>
                <a:ea typeface="Roboto"/>
                <a:cs typeface="Roboto"/>
                <a:sym typeface="Roboto"/>
              </a:rPr>
              <a:t> Staff, Boards of Directors and other volunteers, and supporters of Ontario’s nonprofit sector.</a:t>
            </a:r>
          </a:p>
          <a:p>
            <a:pPr indent="-69850" lvl="0" marL="0" rtl="0" algn="l">
              <a:lnSpc>
                <a:spcPct val="115000"/>
              </a:lnSpc>
              <a:spcBef>
                <a:spcPts val="0"/>
              </a:spcBef>
              <a:buClr>
                <a:schemeClr val="dk1"/>
              </a:buClr>
              <a:buSzPts val="1100"/>
              <a:buFont typeface="Arial"/>
              <a:buNone/>
            </a:pPr>
            <a:r>
              <a:t/>
            </a:r>
            <a:endParaRPr sz="1600">
              <a:solidFill>
                <a:srgbClr val="155973"/>
              </a:solidFill>
              <a:latin typeface="Roboto Light"/>
              <a:ea typeface="Roboto Light"/>
              <a:cs typeface="Roboto Light"/>
              <a:sym typeface="Roboto Light"/>
            </a:endParaRPr>
          </a:p>
          <a:p>
            <a:pPr indent="-69850" lvl="0" marL="0" rtl="0" algn="l">
              <a:lnSpc>
                <a:spcPct val="115000"/>
              </a:lnSpc>
              <a:spcBef>
                <a:spcPts val="0"/>
              </a:spcBef>
              <a:buClr>
                <a:schemeClr val="dk1"/>
              </a:buClr>
              <a:buSzPts val="1100"/>
              <a:buFont typeface="Arial"/>
              <a:buNone/>
            </a:pPr>
            <a:r>
              <a:rPr b="1" lang="en-CA" sz="1600">
                <a:solidFill>
                  <a:srgbClr val="155973"/>
                </a:solidFill>
                <a:latin typeface="Roboto"/>
                <a:ea typeface="Roboto"/>
                <a:cs typeface="Roboto"/>
                <a:sym typeface="Roboto"/>
              </a:rPr>
              <a:t>How to use it: </a:t>
            </a:r>
            <a:r>
              <a:rPr lang="en-CA" sz="1600">
                <a:solidFill>
                  <a:srgbClr val="155973"/>
                </a:solidFill>
                <a:latin typeface="Roboto Light"/>
                <a:ea typeface="Roboto Light"/>
                <a:cs typeface="Roboto Light"/>
                <a:sym typeface="Roboto Light"/>
              </a:rPr>
              <a:t>Use the messaging to help tell your story and promote your work this election year. Political parties and candidates will be eager to hear effective solutions, great ideas for doing things differently, and success stories. Share the impact you’re having. Talk about the issues your nonprofit and community care about.</a:t>
            </a:r>
          </a:p>
          <a:p>
            <a:pPr indent="-69850" lvl="0" marL="0" rtl="0" algn="l">
              <a:lnSpc>
                <a:spcPct val="115000"/>
              </a:lnSpc>
              <a:spcBef>
                <a:spcPts val="0"/>
              </a:spcBef>
              <a:buClr>
                <a:schemeClr val="dk1"/>
              </a:buClr>
              <a:buSzPts val="1100"/>
              <a:buFont typeface="Arial"/>
              <a:buNone/>
            </a:pPr>
            <a:r>
              <a:t/>
            </a:r>
            <a:endParaRPr sz="1600">
              <a:solidFill>
                <a:srgbClr val="155973"/>
              </a:solidFill>
              <a:latin typeface="Roboto Light"/>
              <a:ea typeface="Roboto Light"/>
              <a:cs typeface="Roboto Light"/>
              <a:sym typeface="Roboto Light"/>
            </a:endParaRPr>
          </a:p>
          <a:p>
            <a:pPr indent="-69850" lvl="0" marL="0" rtl="0" algn="l">
              <a:lnSpc>
                <a:spcPct val="115000"/>
              </a:lnSpc>
              <a:spcBef>
                <a:spcPts val="0"/>
              </a:spcBef>
              <a:buClr>
                <a:schemeClr val="dk1"/>
              </a:buClr>
              <a:buSzPts val="1100"/>
              <a:buFont typeface="Arial"/>
              <a:buNone/>
            </a:pPr>
            <a:r>
              <a:rPr b="1" lang="en-CA" sz="1600">
                <a:solidFill>
                  <a:srgbClr val="155973"/>
                </a:solidFill>
                <a:latin typeface="Roboto"/>
                <a:ea typeface="Roboto"/>
                <a:cs typeface="Roboto"/>
                <a:sym typeface="Roboto"/>
              </a:rPr>
              <a:t>Make it your own: </a:t>
            </a:r>
            <a:r>
              <a:rPr lang="en-CA" sz="1600">
                <a:solidFill>
                  <a:srgbClr val="155973"/>
                </a:solidFill>
                <a:latin typeface="Roboto Light"/>
                <a:ea typeface="Roboto Light"/>
                <a:cs typeface="Roboto Light"/>
                <a:sym typeface="Roboto Light"/>
              </a:rPr>
              <a:t>You don’t have to use the messaging word for word. Cut and paste and adapt it. Take what resonates with your organization and the people you work with. Add your local data and impact of your organization!</a:t>
            </a:r>
          </a:p>
          <a:p>
            <a:pPr indent="-69850" lvl="0" marL="0" rtl="0" algn="l">
              <a:lnSpc>
                <a:spcPct val="115000"/>
              </a:lnSpc>
              <a:spcBef>
                <a:spcPts val="0"/>
              </a:spcBef>
              <a:buClr>
                <a:schemeClr val="dk1"/>
              </a:buClr>
              <a:buSzPts val="1100"/>
              <a:buFont typeface="Arial"/>
              <a:buNone/>
            </a:pPr>
            <a:r>
              <a:t/>
            </a:r>
            <a:endParaRPr sz="1600">
              <a:solidFill>
                <a:srgbClr val="155973"/>
              </a:solidFill>
              <a:latin typeface="Roboto Light"/>
              <a:ea typeface="Roboto Light"/>
              <a:cs typeface="Roboto Light"/>
              <a:sym typeface="Roboto Light"/>
            </a:endParaRPr>
          </a:p>
          <a:p>
            <a:pPr indent="-69850" lvl="0" marL="0" rtl="0">
              <a:lnSpc>
                <a:spcPct val="115000"/>
              </a:lnSpc>
              <a:spcBef>
                <a:spcPts val="0"/>
              </a:spcBef>
              <a:buClr>
                <a:schemeClr val="dk1"/>
              </a:buClr>
              <a:buSzPts val="1100"/>
              <a:buFont typeface="Arial"/>
              <a:buNone/>
            </a:pPr>
            <a:r>
              <a:rPr b="1" lang="en-CA" sz="1600">
                <a:solidFill>
                  <a:srgbClr val="155973"/>
                </a:solidFill>
                <a:latin typeface="Roboto"/>
                <a:ea typeface="Roboto"/>
                <a:cs typeface="Roboto"/>
                <a:sym typeface="Roboto"/>
              </a:rPr>
              <a:t>The key is to </a:t>
            </a:r>
            <a:r>
              <a:rPr b="1" lang="en-CA" sz="1600">
                <a:solidFill>
                  <a:srgbClr val="155973"/>
                </a:solidFill>
                <a:latin typeface="Roboto"/>
                <a:ea typeface="Roboto"/>
                <a:cs typeface="Roboto"/>
                <a:sym typeface="Roboto"/>
              </a:rPr>
              <a:t>tell your story, and how collectively we are the sector </a:t>
            </a:r>
            <a:br>
              <a:rPr b="1" lang="en-CA" sz="1600">
                <a:solidFill>
                  <a:srgbClr val="155973"/>
                </a:solidFill>
                <a:latin typeface="Roboto"/>
                <a:ea typeface="Roboto"/>
                <a:cs typeface="Roboto"/>
                <a:sym typeface="Roboto"/>
              </a:rPr>
            </a:br>
            <a:r>
              <a:rPr b="1" lang="en-CA" sz="1600">
                <a:solidFill>
                  <a:srgbClr val="155973"/>
                </a:solidFill>
                <a:latin typeface="Roboto"/>
                <a:ea typeface="Roboto"/>
                <a:cs typeface="Roboto"/>
                <a:sym typeface="Roboto"/>
              </a:rPr>
              <a:t>that brings people and groups together to create thriving communities. </a:t>
            </a:r>
          </a:p>
          <a:p>
            <a:pPr indent="0" lvl="0" marL="0">
              <a:spcBef>
                <a:spcPts val="0"/>
              </a:spcBef>
              <a:buNone/>
            </a:pPr>
            <a:r>
              <a:t/>
            </a:r>
            <a:endParaRPr b="1" sz="3000">
              <a:solidFill>
                <a:srgbClr val="155973"/>
              </a:solidFill>
              <a:latin typeface="Arial"/>
              <a:ea typeface="Arial"/>
              <a:cs typeface="Arial"/>
              <a:sym typeface="Arial"/>
            </a:endParaRPr>
          </a:p>
        </p:txBody>
      </p:sp>
      <p:sp>
        <p:nvSpPr>
          <p:cNvPr id="85" name="Shape 85"/>
          <p:cNvSpPr txBox="1"/>
          <p:nvPr>
            <p:ph idx="12" type="sldNum"/>
          </p:nvPr>
        </p:nvSpPr>
        <p:spPr>
          <a:xfrm>
            <a:off x="8610600" y="6356350"/>
            <a:ext cx="2743200" cy="365100"/>
          </a:xfrm>
          <a:prstGeom prst="rect">
            <a:avLst/>
          </a:prstGeom>
        </p:spPr>
        <p:txBody>
          <a:bodyPr anchorCtr="0" anchor="ctr" bIns="45700" lIns="91425" rIns="91425" wrap="square" tIns="45700">
            <a:noAutofit/>
          </a:bodyPr>
          <a:lstStyle/>
          <a:p>
            <a:pPr indent="0" lvl="0" marL="0">
              <a:spcBef>
                <a:spcPts val="0"/>
              </a:spcBef>
              <a:buClr>
                <a:srgbClr val="000000"/>
              </a:buClr>
              <a:buFont typeface="Arial"/>
              <a:buNone/>
            </a:pPr>
            <a:fld id="{00000000-1234-1234-1234-123412341234}" type="slidenum">
              <a:rPr lang="en-CA"/>
              <a:t>‹#›</a:t>
            </a:fld>
          </a:p>
        </p:txBody>
      </p:sp>
      <p:pic>
        <p:nvPicPr>
          <p:cNvPr id="86" name="Shape 86">
            <a:hlinkClick r:id="rId3"/>
          </p:cNvPr>
          <p:cNvPicPr preferRelativeResize="0"/>
          <p:nvPr/>
        </p:nvPicPr>
        <p:blipFill>
          <a:blip r:embed="rId4">
            <a:alphaModFix/>
          </a:blip>
          <a:stretch>
            <a:fillRect/>
          </a:stretch>
        </p:blipFill>
        <p:spPr>
          <a:xfrm>
            <a:off x="10011650" y="5722275"/>
            <a:ext cx="1762375" cy="789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Shape 161"/>
          <p:cNvSpPr txBox="1"/>
          <p:nvPr>
            <p:ph type="ctrTitle"/>
          </p:nvPr>
        </p:nvSpPr>
        <p:spPr>
          <a:xfrm>
            <a:off x="0" y="0"/>
            <a:ext cx="12192000" cy="6858000"/>
          </a:xfrm>
          <a:prstGeom prst="rect">
            <a:avLst/>
          </a:prstGeom>
          <a:noFill/>
          <a:ln>
            <a:noFill/>
          </a:ln>
        </p:spPr>
        <p:txBody>
          <a:bodyPr anchorCtr="0" anchor="ctr" bIns="45700" lIns="91425" rIns="91425" wrap="square" tIns="45700">
            <a:noAutofit/>
          </a:bodyPr>
          <a:lstStyle/>
          <a:p>
            <a:pPr indent="0" lvl="0" marL="0" rtl="0">
              <a:lnSpc>
                <a:spcPct val="100000"/>
              </a:lnSpc>
              <a:spcBef>
                <a:spcPts val="0"/>
              </a:spcBef>
              <a:buNone/>
            </a:pPr>
            <a:r>
              <a:t/>
            </a:r>
            <a:endParaRPr sz="3600">
              <a:solidFill>
                <a:srgbClr val="155973"/>
              </a:solidFill>
              <a:latin typeface="Arial"/>
              <a:ea typeface="Arial"/>
              <a:cs typeface="Arial"/>
              <a:sym typeface="Arial"/>
            </a:endParaRPr>
          </a:p>
          <a:p>
            <a:pPr indent="0" lvl="0" marL="0" rtl="0" algn="l">
              <a:lnSpc>
                <a:spcPct val="100000"/>
              </a:lnSpc>
              <a:spcBef>
                <a:spcPts val="0"/>
              </a:spcBef>
              <a:buNone/>
            </a:pPr>
            <a:r>
              <a:t/>
            </a:r>
            <a:endParaRPr sz="1400">
              <a:solidFill>
                <a:srgbClr val="000000"/>
              </a:solidFill>
              <a:latin typeface="Arial"/>
              <a:ea typeface="Arial"/>
              <a:cs typeface="Arial"/>
              <a:sym typeface="Arial"/>
            </a:endParaRPr>
          </a:p>
          <a:p>
            <a:pPr indent="0" lvl="0" marL="0" rtl="0">
              <a:lnSpc>
                <a:spcPct val="100000"/>
              </a:lnSpc>
              <a:spcBef>
                <a:spcPts val="0"/>
              </a:spcBef>
              <a:buNone/>
            </a:pPr>
            <a:r>
              <a:t/>
            </a:r>
            <a:endParaRPr sz="3600">
              <a:solidFill>
                <a:srgbClr val="FFFFFF"/>
              </a:solidFill>
            </a:endParaRPr>
          </a:p>
        </p:txBody>
      </p:sp>
      <p:sp>
        <p:nvSpPr>
          <p:cNvPr id="162" name="Shape 162"/>
          <p:cNvSpPr txBox="1"/>
          <p:nvPr/>
        </p:nvSpPr>
        <p:spPr>
          <a:xfrm>
            <a:off x="1288138" y="1179675"/>
            <a:ext cx="9512400" cy="4337100"/>
          </a:xfrm>
          <a:prstGeom prst="rect">
            <a:avLst/>
          </a:prstGeom>
          <a:noFill/>
          <a:ln>
            <a:noFill/>
          </a:ln>
        </p:spPr>
        <p:txBody>
          <a:bodyPr anchorCtr="0" anchor="t" bIns="91425" lIns="91425" rIns="91425" wrap="square" tIns="91425">
            <a:noAutofit/>
          </a:bodyPr>
          <a:lstStyle/>
          <a:p>
            <a:pPr indent="-69850" lvl="0" marL="0" rtl="0" algn="ctr">
              <a:lnSpc>
                <a:spcPct val="100000"/>
              </a:lnSpc>
              <a:spcBef>
                <a:spcPts val="400"/>
              </a:spcBef>
              <a:buClr>
                <a:schemeClr val="dk1"/>
              </a:buClr>
              <a:buSzPts val="1100"/>
              <a:buFont typeface="Arial"/>
              <a:buNone/>
            </a:pPr>
            <a:r>
              <a:rPr lang="en-CA" sz="2600">
                <a:solidFill>
                  <a:srgbClr val="155973"/>
                </a:solidFill>
              </a:rPr>
              <a:t>Nonprofit organizations build healthy, thriving communities and celebrate their diversity and inclusivity. </a:t>
            </a:r>
          </a:p>
          <a:p>
            <a:pPr indent="-69850" lvl="0" marL="0" rtl="0" algn="ctr">
              <a:lnSpc>
                <a:spcPct val="115000"/>
              </a:lnSpc>
              <a:spcBef>
                <a:spcPts val="400"/>
              </a:spcBef>
              <a:buClr>
                <a:schemeClr val="dk1"/>
              </a:buClr>
              <a:buSzPts val="1100"/>
              <a:buFont typeface="Arial"/>
              <a:buNone/>
            </a:pPr>
            <a:r>
              <a:t/>
            </a:r>
            <a:endParaRPr sz="2600">
              <a:solidFill>
                <a:srgbClr val="155973"/>
              </a:solidFill>
            </a:endParaRPr>
          </a:p>
          <a:p>
            <a:pPr indent="-69850" lvl="0" marL="0" rtl="0" algn="ctr">
              <a:lnSpc>
                <a:spcPct val="115000"/>
              </a:lnSpc>
              <a:spcBef>
                <a:spcPts val="400"/>
              </a:spcBef>
              <a:buClr>
                <a:schemeClr val="dk1"/>
              </a:buClr>
              <a:buSzPts val="1100"/>
              <a:buFont typeface="Arial"/>
              <a:buNone/>
            </a:pPr>
            <a:r>
              <a:rPr lang="en-CA" sz="2600">
                <a:solidFill>
                  <a:srgbClr val="155973"/>
                </a:solidFill>
              </a:rPr>
              <a:t>They are the platforms that bring people and groups together to channel their energies and passion into creating opportunities and solutions that enrich their families, neighbours, and communities.</a:t>
            </a:r>
          </a:p>
          <a:p>
            <a:pPr indent="-69850" lvl="0" marL="0" rtl="0" algn="ctr">
              <a:spcBef>
                <a:spcPts val="400"/>
              </a:spcBef>
              <a:buClr>
                <a:schemeClr val="dk1"/>
              </a:buClr>
              <a:buSzPts val="1100"/>
              <a:buFont typeface="Arial"/>
              <a:buNone/>
            </a:pPr>
            <a:r>
              <a:t/>
            </a:r>
            <a:endParaRPr sz="3600">
              <a:solidFill>
                <a:srgbClr val="155973"/>
              </a:solidFill>
            </a:endParaRPr>
          </a:p>
          <a:p>
            <a:pPr indent="-69850" lvl="0" marL="0" rtl="0" algn="ctr">
              <a:spcBef>
                <a:spcPts val="400"/>
              </a:spcBef>
              <a:buClr>
                <a:schemeClr val="dk1"/>
              </a:buClr>
              <a:buSzPts val="1100"/>
              <a:buFont typeface="Arial"/>
              <a:buNone/>
            </a:pPr>
            <a:r>
              <a:t/>
            </a:r>
            <a:endParaRPr sz="3600">
              <a:solidFill>
                <a:srgbClr val="155973"/>
              </a:solidFill>
            </a:endParaRPr>
          </a:p>
          <a:p>
            <a:pPr indent="-69850" lvl="0" marL="0" rtl="0" algn="ctr">
              <a:spcBef>
                <a:spcPts val="400"/>
              </a:spcBef>
              <a:buClr>
                <a:schemeClr val="dk1"/>
              </a:buClr>
              <a:buSzPts val="1100"/>
              <a:buFont typeface="Arial"/>
              <a:buNone/>
            </a:pPr>
            <a:r>
              <a:t/>
            </a:r>
            <a:endParaRPr sz="3600">
              <a:solidFill>
                <a:srgbClr val="155973"/>
              </a:solidFill>
            </a:endParaRPr>
          </a:p>
          <a:p>
            <a:pPr indent="-69850" lvl="0" marL="0" rtl="0" algn="ctr">
              <a:spcBef>
                <a:spcPts val="0"/>
              </a:spcBef>
              <a:buClr>
                <a:schemeClr val="dk1"/>
              </a:buClr>
              <a:buSzPts val="1100"/>
              <a:buFont typeface="Arial"/>
              <a:buNone/>
            </a:pPr>
            <a:r>
              <a:t/>
            </a:r>
            <a:endParaRPr sz="3600">
              <a:solidFill>
                <a:srgbClr val="155973"/>
              </a:solidFill>
            </a:endParaRPr>
          </a:p>
          <a:p>
            <a:pPr indent="0" lvl="0" marL="0" rtl="0">
              <a:spcBef>
                <a:spcPts val="0"/>
              </a:spcBef>
              <a:buNone/>
            </a:pPr>
            <a:r>
              <a:t/>
            </a:r>
            <a:endParaRPr/>
          </a:p>
        </p:txBody>
      </p:sp>
      <p:sp>
        <p:nvSpPr>
          <p:cNvPr id="163" name="Shape 163"/>
          <p:cNvSpPr txBox="1"/>
          <p:nvPr/>
        </p:nvSpPr>
        <p:spPr>
          <a:xfrm>
            <a:off x="761975" y="275575"/>
            <a:ext cx="2861400" cy="408900"/>
          </a:xfrm>
          <a:prstGeom prst="rect">
            <a:avLst/>
          </a:prstGeom>
          <a:noFill/>
          <a:ln cap="flat" cmpd="sng" w="9525">
            <a:solidFill>
              <a:srgbClr val="155973"/>
            </a:solidFill>
            <a:prstDash val="solid"/>
            <a:round/>
            <a:headEnd len="med" w="med" type="none"/>
            <a:tailEnd len="med" w="med" type="none"/>
          </a:ln>
        </p:spPr>
        <p:txBody>
          <a:bodyPr anchorCtr="0" anchor="t" bIns="91425" lIns="91425" rIns="91425" wrap="square" tIns="91425">
            <a:noAutofit/>
          </a:bodyPr>
          <a:lstStyle/>
          <a:p>
            <a:pPr indent="0" lvl="0" marL="0" rtl="0">
              <a:spcBef>
                <a:spcPts val="0"/>
              </a:spcBef>
              <a:buNone/>
            </a:pPr>
            <a:r>
              <a:rPr b="1" lang="en-CA">
                <a:solidFill>
                  <a:srgbClr val="155973"/>
                </a:solidFill>
                <a:latin typeface="Droid Sans"/>
                <a:ea typeface="Droid Sans"/>
                <a:cs typeface="Droid Sans"/>
                <a:sym typeface="Droid Sans"/>
              </a:rPr>
              <a:t>[Nonprofits</a:t>
            </a:r>
            <a:r>
              <a:rPr b="1" lang="en-CA">
                <a:solidFill>
                  <a:srgbClr val="155973"/>
                </a:solidFill>
                <a:latin typeface="Droid Sans"/>
                <a:ea typeface="Droid Sans"/>
                <a:cs typeface="Droid Sans"/>
                <a:sym typeface="Droid Sans"/>
              </a:rPr>
              <a:t> and communities]</a:t>
            </a:r>
          </a:p>
        </p:txBody>
      </p:sp>
      <p:sp>
        <p:nvSpPr>
          <p:cNvPr id="164" name="Shape 164"/>
          <p:cNvSpPr txBox="1"/>
          <p:nvPr>
            <p:ph idx="12" type="sldNum"/>
          </p:nvPr>
        </p:nvSpPr>
        <p:spPr>
          <a:xfrm>
            <a:off x="8610600" y="6356350"/>
            <a:ext cx="2743200" cy="365100"/>
          </a:xfrm>
          <a:prstGeom prst="rect">
            <a:avLst/>
          </a:prstGeom>
        </p:spPr>
        <p:txBody>
          <a:bodyPr anchorCtr="0" anchor="ctr" bIns="45700" lIns="91425" rIns="91425" wrap="square" tIns="45700">
            <a:noAutofit/>
          </a:bodyPr>
          <a:lstStyle/>
          <a:p>
            <a:pPr indent="0" lvl="0" marL="0">
              <a:spcBef>
                <a:spcPts val="0"/>
              </a:spcBef>
              <a:buClr>
                <a:srgbClr val="000000"/>
              </a:buClr>
              <a:buFont typeface="Arial"/>
              <a:buNone/>
            </a:pPr>
            <a:fld id="{00000000-1234-1234-1234-123412341234}" type="slidenum">
              <a:rPr lang="en-CA"/>
              <a:t>‹#›</a:t>
            </a:fld>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Shape 91"/>
          <p:cNvSpPr txBox="1"/>
          <p:nvPr>
            <p:ph type="ctrTitle"/>
          </p:nvPr>
        </p:nvSpPr>
        <p:spPr>
          <a:xfrm>
            <a:off x="0" y="0"/>
            <a:ext cx="12192000" cy="6858000"/>
          </a:xfrm>
          <a:prstGeom prst="rect">
            <a:avLst/>
          </a:prstGeom>
          <a:noFill/>
          <a:ln>
            <a:noFill/>
          </a:ln>
        </p:spPr>
        <p:txBody>
          <a:bodyPr anchorCtr="0" anchor="ctr" bIns="45700" lIns="91425" rIns="91425" wrap="square" tIns="45700">
            <a:noAutofit/>
          </a:bodyPr>
          <a:lstStyle/>
          <a:p>
            <a:pPr indent="-69850" lvl="0" marL="0" rtl="0">
              <a:lnSpc>
                <a:spcPct val="100000"/>
              </a:lnSpc>
              <a:spcBef>
                <a:spcPts val="0"/>
              </a:spcBef>
              <a:buClr>
                <a:schemeClr val="dk1"/>
              </a:buClr>
              <a:buSzPts val="1100"/>
              <a:buFont typeface="Arial"/>
              <a:buNone/>
            </a:pPr>
            <a:r>
              <a:t/>
            </a:r>
            <a:endParaRPr sz="3600">
              <a:solidFill>
                <a:srgbClr val="155973"/>
              </a:solidFill>
              <a:latin typeface="Arial"/>
              <a:ea typeface="Arial"/>
              <a:cs typeface="Arial"/>
              <a:sym typeface="Arial"/>
            </a:endParaRPr>
          </a:p>
          <a:p>
            <a:pPr indent="0" lvl="0" marL="0" rtl="0" algn="l">
              <a:lnSpc>
                <a:spcPct val="100000"/>
              </a:lnSpc>
              <a:spcBef>
                <a:spcPts val="0"/>
              </a:spcBef>
              <a:buNone/>
            </a:pPr>
            <a:r>
              <a:t/>
            </a:r>
            <a:endParaRPr sz="1400">
              <a:solidFill>
                <a:srgbClr val="000000"/>
              </a:solidFill>
              <a:latin typeface="Arial"/>
              <a:ea typeface="Arial"/>
              <a:cs typeface="Arial"/>
              <a:sym typeface="Arial"/>
            </a:endParaRPr>
          </a:p>
          <a:p>
            <a:pPr indent="0" lvl="0" marL="0" rtl="0">
              <a:lnSpc>
                <a:spcPct val="100000"/>
              </a:lnSpc>
              <a:spcBef>
                <a:spcPts val="0"/>
              </a:spcBef>
              <a:buNone/>
            </a:pPr>
            <a:r>
              <a:t/>
            </a:r>
            <a:endParaRPr sz="3600">
              <a:solidFill>
                <a:srgbClr val="FFFFFF"/>
              </a:solidFill>
            </a:endParaRPr>
          </a:p>
        </p:txBody>
      </p:sp>
      <p:sp>
        <p:nvSpPr>
          <p:cNvPr id="92" name="Shape 92"/>
          <p:cNvSpPr txBox="1"/>
          <p:nvPr/>
        </p:nvSpPr>
        <p:spPr>
          <a:xfrm>
            <a:off x="1219475" y="1937900"/>
            <a:ext cx="9980400" cy="2534100"/>
          </a:xfrm>
          <a:prstGeom prst="rect">
            <a:avLst/>
          </a:prstGeom>
          <a:noFill/>
          <a:ln>
            <a:noFill/>
          </a:ln>
        </p:spPr>
        <p:txBody>
          <a:bodyPr anchorCtr="0" anchor="t" bIns="91425" lIns="91425" rIns="91425" wrap="square" tIns="91425">
            <a:noAutofit/>
          </a:bodyPr>
          <a:lstStyle/>
          <a:p>
            <a:pPr indent="-69850" lvl="0" marL="0" rtl="0" algn="ctr">
              <a:lnSpc>
                <a:spcPct val="100000"/>
              </a:lnSpc>
              <a:spcBef>
                <a:spcPts val="0"/>
              </a:spcBef>
              <a:buClr>
                <a:schemeClr val="dk1"/>
              </a:buClr>
              <a:buSzPts val="1100"/>
              <a:buFont typeface="Arial"/>
              <a:buNone/>
            </a:pPr>
            <a:r>
              <a:rPr lang="en-CA" sz="2600">
                <a:solidFill>
                  <a:srgbClr val="155973"/>
                </a:solidFill>
              </a:rPr>
              <a:t>Every Ontarian is connected to a nonprofit - </a:t>
            </a:r>
          </a:p>
          <a:p>
            <a:pPr indent="-69850" lvl="0" marL="0" rtl="0" algn="ctr">
              <a:lnSpc>
                <a:spcPct val="100000"/>
              </a:lnSpc>
              <a:spcBef>
                <a:spcPts val="0"/>
              </a:spcBef>
              <a:buClr>
                <a:schemeClr val="dk1"/>
              </a:buClr>
              <a:buSzPts val="1100"/>
              <a:buFont typeface="Arial"/>
              <a:buNone/>
            </a:pPr>
            <a:r>
              <a:rPr lang="en-CA" sz="2600">
                <a:solidFill>
                  <a:srgbClr val="155973"/>
                </a:solidFill>
              </a:rPr>
              <a:t>whether through the cultural festival on the weekend, the environmental program at a local park, the social housing services, the hockey league at the town arena, the child care program, or the community research on food security.</a:t>
            </a:r>
          </a:p>
          <a:p>
            <a:pPr indent="-69850" lvl="0" marL="0" rtl="0" algn="ctr">
              <a:lnSpc>
                <a:spcPct val="100000"/>
              </a:lnSpc>
              <a:spcBef>
                <a:spcPts val="0"/>
              </a:spcBef>
              <a:buClr>
                <a:schemeClr val="dk1"/>
              </a:buClr>
              <a:buSzPts val="1100"/>
              <a:buFont typeface="Arial"/>
              <a:buNone/>
            </a:pPr>
            <a:r>
              <a:t/>
            </a:r>
            <a:endParaRPr sz="2600">
              <a:solidFill>
                <a:srgbClr val="155973"/>
              </a:solidFill>
            </a:endParaRPr>
          </a:p>
          <a:p>
            <a:pPr indent="-69850" lvl="0" marL="0" rtl="0" algn="ctr">
              <a:lnSpc>
                <a:spcPct val="100000"/>
              </a:lnSpc>
              <a:spcBef>
                <a:spcPts val="0"/>
              </a:spcBef>
              <a:buClr>
                <a:schemeClr val="dk1"/>
              </a:buClr>
              <a:buSzPts val="1100"/>
              <a:buFont typeface="Arial"/>
              <a:buNone/>
            </a:pPr>
            <a:r>
              <a:rPr lang="en-CA" sz="2600">
                <a:solidFill>
                  <a:srgbClr val="155973"/>
                </a:solidFill>
              </a:rPr>
              <a:t> </a:t>
            </a:r>
          </a:p>
          <a:p>
            <a:pPr indent="-69850" lvl="0" marL="0" rtl="0" algn="ctr">
              <a:spcBef>
                <a:spcPts val="400"/>
              </a:spcBef>
              <a:buClr>
                <a:schemeClr val="dk1"/>
              </a:buClr>
              <a:buSzPts val="1100"/>
              <a:buFont typeface="Arial"/>
              <a:buNone/>
            </a:pPr>
            <a:r>
              <a:t/>
            </a:r>
            <a:endParaRPr sz="3600">
              <a:solidFill>
                <a:srgbClr val="155973"/>
              </a:solidFill>
            </a:endParaRPr>
          </a:p>
          <a:p>
            <a:pPr indent="-69850" lvl="0" marL="0" rtl="0" algn="ctr">
              <a:spcBef>
                <a:spcPts val="400"/>
              </a:spcBef>
              <a:buClr>
                <a:schemeClr val="dk1"/>
              </a:buClr>
              <a:buSzPts val="1100"/>
              <a:buFont typeface="Arial"/>
              <a:buNone/>
            </a:pPr>
            <a:r>
              <a:t/>
            </a:r>
            <a:endParaRPr sz="3600">
              <a:solidFill>
                <a:srgbClr val="155973"/>
              </a:solidFill>
            </a:endParaRPr>
          </a:p>
          <a:p>
            <a:pPr indent="-69850" lvl="0" marL="0" rtl="0" algn="ctr">
              <a:spcBef>
                <a:spcPts val="400"/>
              </a:spcBef>
              <a:buClr>
                <a:schemeClr val="dk1"/>
              </a:buClr>
              <a:buSzPts val="1100"/>
              <a:buFont typeface="Arial"/>
              <a:buNone/>
            </a:pPr>
            <a:r>
              <a:t/>
            </a:r>
            <a:endParaRPr sz="3600">
              <a:solidFill>
                <a:srgbClr val="155973"/>
              </a:solidFill>
            </a:endParaRPr>
          </a:p>
          <a:p>
            <a:pPr indent="-69850" lvl="0" marL="0" rtl="0" algn="ctr">
              <a:spcBef>
                <a:spcPts val="400"/>
              </a:spcBef>
              <a:buClr>
                <a:schemeClr val="dk1"/>
              </a:buClr>
              <a:buSzPts val="1100"/>
              <a:buFont typeface="Arial"/>
              <a:buNone/>
            </a:pPr>
            <a:r>
              <a:t/>
            </a:r>
            <a:endParaRPr sz="3600">
              <a:solidFill>
                <a:srgbClr val="155973"/>
              </a:solidFill>
            </a:endParaRPr>
          </a:p>
          <a:p>
            <a:pPr indent="-69850" lvl="0" marL="0" rtl="0" algn="ctr">
              <a:spcBef>
                <a:spcPts val="0"/>
              </a:spcBef>
              <a:buClr>
                <a:schemeClr val="dk1"/>
              </a:buClr>
              <a:buSzPts val="1100"/>
              <a:buFont typeface="Arial"/>
              <a:buNone/>
            </a:pPr>
            <a:r>
              <a:t/>
            </a:r>
            <a:endParaRPr sz="3600">
              <a:solidFill>
                <a:srgbClr val="155973"/>
              </a:solidFill>
            </a:endParaRPr>
          </a:p>
          <a:p>
            <a:pPr indent="0" lvl="0" marL="0" rtl="0">
              <a:spcBef>
                <a:spcPts val="0"/>
              </a:spcBef>
              <a:buNone/>
            </a:pPr>
            <a:r>
              <a:t/>
            </a:r>
            <a:endParaRPr/>
          </a:p>
        </p:txBody>
      </p:sp>
      <p:pic>
        <p:nvPicPr>
          <p:cNvPr descr="icon4.jpg" id="93" name="Shape 93"/>
          <p:cNvPicPr preferRelativeResize="0"/>
          <p:nvPr/>
        </p:nvPicPr>
        <p:blipFill rotWithShape="1">
          <a:blip r:embed="rId3">
            <a:alphaModFix amt="14000"/>
          </a:blip>
          <a:srcRect b="-694" l="60956" r="-4246" t="0"/>
          <a:stretch/>
        </p:blipFill>
        <p:spPr>
          <a:xfrm>
            <a:off x="5193850" y="174763"/>
            <a:ext cx="7397701" cy="6223025"/>
          </a:xfrm>
          <a:prstGeom prst="rect">
            <a:avLst/>
          </a:prstGeom>
          <a:noFill/>
          <a:ln>
            <a:noFill/>
          </a:ln>
        </p:spPr>
      </p:pic>
      <p:sp>
        <p:nvSpPr>
          <p:cNvPr id="94" name="Shape 94"/>
          <p:cNvSpPr txBox="1"/>
          <p:nvPr/>
        </p:nvSpPr>
        <p:spPr>
          <a:xfrm>
            <a:off x="746025" y="306575"/>
            <a:ext cx="2554800" cy="429300"/>
          </a:xfrm>
          <a:prstGeom prst="rect">
            <a:avLst/>
          </a:prstGeom>
          <a:noFill/>
          <a:ln cap="flat" cmpd="sng" w="9525">
            <a:solidFill>
              <a:srgbClr val="155973"/>
            </a:solidFill>
            <a:prstDash val="solid"/>
            <a:round/>
            <a:headEnd len="med" w="med" type="none"/>
            <a:tailEnd len="med" w="med" type="none"/>
          </a:ln>
        </p:spPr>
        <p:txBody>
          <a:bodyPr anchorCtr="0" anchor="t" bIns="91425" lIns="91425" rIns="91425" wrap="square" tIns="91425">
            <a:noAutofit/>
          </a:bodyPr>
          <a:lstStyle/>
          <a:p>
            <a:pPr indent="0" lvl="0" marL="0">
              <a:spcBef>
                <a:spcPts val="0"/>
              </a:spcBef>
              <a:buNone/>
            </a:pPr>
            <a:r>
              <a:rPr b="1" lang="en-CA">
                <a:solidFill>
                  <a:srgbClr val="155973"/>
                </a:solidFill>
                <a:latin typeface="Droid Sans"/>
                <a:ea typeface="Droid Sans"/>
                <a:cs typeface="Droid Sans"/>
                <a:sym typeface="Droid Sans"/>
              </a:rPr>
              <a:t>[Nonprofits</a:t>
            </a:r>
            <a:r>
              <a:rPr b="1" lang="en-CA">
                <a:solidFill>
                  <a:srgbClr val="155973"/>
                </a:solidFill>
                <a:latin typeface="Droid Sans"/>
                <a:ea typeface="Droid Sans"/>
                <a:cs typeface="Droid Sans"/>
                <a:sym typeface="Droid Sans"/>
              </a:rPr>
              <a:t> and Ontarians]</a:t>
            </a:r>
          </a:p>
        </p:txBody>
      </p:sp>
      <p:sp>
        <p:nvSpPr>
          <p:cNvPr id="95" name="Shape 95"/>
          <p:cNvSpPr txBox="1"/>
          <p:nvPr>
            <p:ph idx="12" type="sldNum"/>
          </p:nvPr>
        </p:nvSpPr>
        <p:spPr>
          <a:xfrm>
            <a:off x="8610600" y="6356350"/>
            <a:ext cx="2743200" cy="365100"/>
          </a:xfrm>
          <a:prstGeom prst="rect">
            <a:avLst/>
          </a:prstGeom>
        </p:spPr>
        <p:txBody>
          <a:bodyPr anchorCtr="0" anchor="ctr" bIns="45700" lIns="91425" rIns="91425" wrap="square" tIns="45700">
            <a:noAutofit/>
          </a:bodyPr>
          <a:lstStyle/>
          <a:p>
            <a:pPr indent="0" lvl="0" marL="0">
              <a:spcBef>
                <a:spcPts val="0"/>
              </a:spcBef>
              <a:buClr>
                <a:srgbClr val="000000"/>
              </a:buClr>
              <a:buFont typeface="Arial"/>
              <a:buNone/>
            </a:pPr>
            <a:fld id="{00000000-1234-1234-1234-123412341234}" type="slidenum">
              <a:rPr lang="en-CA"/>
              <a:t>‹#›</a:t>
            </a:fld>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Shape 100"/>
          <p:cNvSpPr txBox="1"/>
          <p:nvPr>
            <p:ph type="ctrTitle"/>
          </p:nvPr>
        </p:nvSpPr>
        <p:spPr>
          <a:xfrm>
            <a:off x="0" y="0"/>
            <a:ext cx="12192000" cy="6858000"/>
          </a:xfrm>
          <a:prstGeom prst="rect">
            <a:avLst/>
          </a:prstGeom>
          <a:noFill/>
          <a:ln>
            <a:noFill/>
          </a:ln>
        </p:spPr>
        <p:txBody>
          <a:bodyPr anchorCtr="0" anchor="ctr" bIns="45700" lIns="91425" rIns="91425" wrap="square" tIns="45700">
            <a:noAutofit/>
          </a:bodyPr>
          <a:lstStyle/>
          <a:p>
            <a:pPr indent="0" lvl="0" marL="0" rtl="0" algn="l">
              <a:lnSpc>
                <a:spcPct val="100000"/>
              </a:lnSpc>
              <a:spcBef>
                <a:spcPts val="400"/>
              </a:spcBef>
              <a:buNone/>
            </a:pPr>
            <a:r>
              <a:t/>
            </a:r>
            <a:endParaRPr sz="3600">
              <a:solidFill>
                <a:srgbClr val="FFFFFF"/>
              </a:solidFill>
              <a:latin typeface="Arial"/>
              <a:ea typeface="Arial"/>
              <a:cs typeface="Arial"/>
              <a:sym typeface="Arial"/>
            </a:endParaRPr>
          </a:p>
          <a:p>
            <a:pPr indent="0" lvl="0" marL="0" rtl="0">
              <a:lnSpc>
                <a:spcPct val="100000"/>
              </a:lnSpc>
              <a:spcBef>
                <a:spcPts val="0"/>
              </a:spcBef>
              <a:buNone/>
            </a:pPr>
            <a:r>
              <a:t/>
            </a:r>
            <a:endParaRPr b="1" sz="3600">
              <a:solidFill>
                <a:srgbClr val="FFFFFF"/>
              </a:solidFill>
              <a:latin typeface="Arial"/>
              <a:ea typeface="Arial"/>
              <a:cs typeface="Arial"/>
              <a:sym typeface="Arial"/>
            </a:endParaRPr>
          </a:p>
        </p:txBody>
      </p:sp>
      <p:sp>
        <p:nvSpPr>
          <p:cNvPr id="101" name="Shape 101"/>
          <p:cNvSpPr txBox="1"/>
          <p:nvPr/>
        </p:nvSpPr>
        <p:spPr>
          <a:xfrm>
            <a:off x="855925" y="1167550"/>
            <a:ext cx="10348500" cy="5315700"/>
          </a:xfrm>
          <a:prstGeom prst="rect">
            <a:avLst/>
          </a:prstGeom>
          <a:noFill/>
          <a:ln>
            <a:noFill/>
          </a:ln>
        </p:spPr>
        <p:txBody>
          <a:bodyPr anchorCtr="0" anchor="t" bIns="91425" lIns="91425" rIns="91425" wrap="square" tIns="91425">
            <a:noAutofit/>
          </a:bodyPr>
          <a:lstStyle/>
          <a:p>
            <a:pPr indent="0" lvl="0" marL="0" rtl="0" algn="ctr">
              <a:spcBef>
                <a:spcPts val="400"/>
              </a:spcBef>
              <a:buNone/>
            </a:pPr>
            <a:r>
              <a:rPr lang="en-CA" sz="2600">
                <a:solidFill>
                  <a:srgbClr val="155973"/>
                </a:solidFill>
              </a:rPr>
              <a:t>Ontario’s nonprofit sector is a huge economic force, creating $50 billion in economic impact and employing over one million people. Its 55,000+ organizations contribute more to the province’s GDP than the automotive and construction industries combined.</a:t>
            </a:r>
          </a:p>
          <a:p>
            <a:pPr indent="0" lvl="0" marL="0" rtl="0" algn="l">
              <a:spcBef>
                <a:spcPts val="400"/>
              </a:spcBef>
              <a:buNone/>
            </a:pPr>
            <a:r>
              <a:t/>
            </a:r>
            <a:endParaRPr sz="2600">
              <a:solidFill>
                <a:srgbClr val="155973"/>
              </a:solidFill>
            </a:endParaRPr>
          </a:p>
          <a:p>
            <a:pPr indent="0" lvl="0" marL="0" rtl="0" algn="ctr">
              <a:spcBef>
                <a:spcPts val="400"/>
              </a:spcBef>
              <a:buNone/>
            </a:pPr>
            <a:r>
              <a:rPr lang="en-CA" sz="2600">
                <a:solidFill>
                  <a:srgbClr val="155973"/>
                </a:solidFill>
              </a:rPr>
              <a:t>Nonprofits help drive the strength and stability of our communities. </a:t>
            </a:r>
          </a:p>
          <a:p>
            <a:pPr indent="0" lvl="0" marL="0" rtl="0" algn="ctr">
              <a:spcBef>
                <a:spcPts val="400"/>
              </a:spcBef>
              <a:buNone/>
            </a:pPr>
            <a:r>
              <a:rPr lang="en-CA" sz="2600">
                <a:solidFill>
                  <a:srgbClr val="155973"/>
                </a:solidFill>
              </a:rPr>
              <a:t>Canada’s nonprofit sector is the second largest in the world. </a:t>
            </a:r>
          </a:p>
          <a:p>
            <a:pPr indent="0" lvl="0" marL="0" rtl="0" algn="l">
              <a:spcBef>
                <a:spcPts val="400"/>
              </a:spcBef>
              <a:buNone/>
            </a:pPr>
            <a:r>
              <a:t/>
            </a:r>
            <a:endParaRPr sz="2600">
              <a:solidFill>
                <a:srgbClr val="155973"/>
              </a:solidFill>
            </a:endParaRPr>
          </a:p>
          <a:p>
            <a:pPr indent="-69850" lvl="0" marL="0" rtl="0" algn="ctr">
              <a:spcBef>
                <a:spcPts val="400"/>
              </a:spcBef>
              <a:buClr>
                <a:schemeClr val="dk1"/>
              </a:buClr>
              <a:buSzPts val="1100"/>
              <a:buFont typeface="Arial"/>
              <a:buNone/>
            </a:pPr>
            <a:r>
              <a:rPr lang="en-CA" sz="2600">
                <a:solidFill>
                  <a:srgbClr val="155973"/>
                </a:solidFill>
              </a:rPr>
              <a:t>Nonprofits generate their own revenue, earning almost 50% of their income independent of government funding and grants.</a:t>
            </a:r>
          </a:p>
          <a:p>
            <a:pPr indent="0" lvl="0" marL="0" rtl="0" algn="ctr">
              <a:spcBef>
                <a:spcPts val="400"/>
              </a:spcBef>
              <a:buNone/>
            </a:pPr>
            <a:r>
              <a:t/>
            </a:r>
            <a:endParaRPr sz="3600">
              <a:solidFill>
                <a:srgbClr val="FFFFFF"/>
              </a:solidFill>
            </a:endParaRPr>
          </a:p>
          <a:p>
            <a:pPr indent="0" lvl="0" marL="0" rtl="0" algn="ctr">
              <a:spcBef>
                <a:spcPts val="400"/>
              </a:spcBef>
              <a:buNone/>
            </a:pPr>
            <a:r>
              <a:t/>
            </a:r>
            <a:endParaRPr sz="3600">
              <a:solidFill>
                <a:srgbClr val="FFFFFF"/>
              </a:solidFill>
            </a:endParaRPr>
          </a:p>
        </p:txBody>
      </p:sp>
      <p:pic>
        <p:nvPicPr>
          <p:cNvPr descr="icon4.jpg" id="102" name="Shape 102"/>
          <p:cNvPicPr preferRelativeResize="0"/>
          <p:nvPr/>
        </p:nvPicPr>
        <p:blipFill rotWithShape="1">
          <a:blip r:embed="rId3">
            <a:alphaModFix/>
          </a:blip>
          <a:srcRect b="15249" l="0" r="74932" t="12065"/>
          <a:stretch/>
        </p:blipFill>
        <p:spPr>
          <a:xfrm>
            <a:off x="10604275" y="275075"/>
            <a:ext cx="878049" cy="920725"/>
          </a:xfrm>
          <a:prstGeom prst="rect">
            <a:avLst/>
          </a:prstGeom>
          <a:noFill/>
          <a:ln>
            <a:noFill/>
          </a:ln>
        </p:spPr>
      </p:pic>
      <p:sp>
        <p:nvSpPr>
          <p:cNvPr id="103" name="Shape 103"/>
          <p:cNvSpPr txBox="1"/>
          <p:nvPr/>
        </p:nvSpPr>
        <p:spPr>
          <a:xfrm>
            <a:off x="714450" y="275075"/>
            <a:ext cx="3260100" cy="409800"/>
          </a:xfrm>
          <a:prstGeom prst="rect">
            <a:avLst/>
          </a:prstGeom>
          <a:noFill/>
          <a:ln cap="flat" cmpd="sng" w="9525">
            <a:solidFill>
              <a:srgbClr val="155973"/>
            </a:solidFill>
            <a:prstDash val="solid"/>
            <a:round/>
            <a:headEnd len="med" w="med" type="none"/>
            <a:tailEnd len="med" w="med" type="none"/>
          </a:ln>
        </p:spPr>
        <p:txBody>
          <a:bodyPr anchorCtr="0" anchor="t" bIns="91425" lIns="91425" rIns="91425" wrap="square" tIns="91425">
            <a:noAutofit/>
          </a:bodyPr>
          <a:lstStyle/>
          <a:p>
            <a:pPr indent="0" lvl="0" marL="0" rtl="0">
              <a:spcBef>
                <a:spcPts val="0"/>
              </a:spcBef>
              <a:buNone/>
            </a:pPr>
            <a:r>
              <a:rPr b="1" lang="en-CA">
                <a:solidFill>
                  <a:srgbClr val="155973"/>
                </a:solidFill>
                <a:latin typeface="Droid Sans"/>
                <a:ea typeface="Droid Sans"/>
                <a:cs typeface="Droid Sans"/>
                <a:sym typeface="Droid Sans"/>
              </a:rPr>
              <a:t>[Nonprofits</a:t>
            </a:r>
            <a:r>
              <a:rPr b="1" lang="en-CA">
                <a:solidFill>
                  <a:srgbClr val="155973"/>
                </a:solidFill>
                <a:latin typeface="Droid Sans"/>
                <a:ea typeface="Droid Sans"/>
                <a:cs typeface="Droid Sans"/>
                <a:sym typeface="Droid Sans"/>
              </a:rPr>
              <a:t> and Ontario’s economy]</a:t>
            </a:r>
          </a:p>
        </p:txBody>
      </p:sp>
      <p:sp>
        <p:nvSpPr>
          <p:cNvPr id="104" name="Shape 104"/>
          <p:cNvSpPr txBox="1"/>
          <p:nvPr>
            <p:ph idx="12" type="sldNum"/>
          </p:nvPr>
        </p:nvSpPr>
        <p:spPr>
          <a:xfrm>
            <a:off x="8610600" y="6356350"/>
            <a:ext cx="2743200" cy="365100"/>
          </a:xfrm>
          <a:prstGeom prst="rect">
            <a:avLst/>
          </a:prstGeom>
        </p:spPr>
        <p:txBody>
          <a:bodyPr anchorCtr="0" anchor="ctr" bIns="45700" lIns="91425" rIns="91425" wrap="square" tIns="45700">
            <a:noAutofit/>
          </a:bodyPr>
          <a:lstStyle/>
          <a:p>
            <a:pPr indent="0" lvl="0" marL="0">
              <a:spcBef>
                <a:spcPts val="0"/>
              </a:spcBef>
              <a:buClr>
                <a:srgbClr val="000000"/>
              </a:buClr>
              <a:buFont typeface="Arial"/>
              <a:buNone/>
            </a:pPr>
            <a:fld id="{00000000-1234-1234-1234-123412341234}" type="slidenum">
              <a:rPr lang="en-CA"/>
              <a:t>‹#›</a:t>
            </a:fld>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Shape 109"/>
          <p:cNvSpPr txBox="1"/>
          <p:nvPr>
            <p:ph type="ctrTitle"/>
          </p:nvPr>
        </p:nvSpPr>
        <p:spPr>
          <a:xfrm>
            <a:off x="81775" y="0"/>
            <a:ext cx="12261300" cy="6963900"/>
          </a:xfrm>
          <a:prstGeom prst="rect">
            <a:avLst/>
          </a:prstGeom>
          <a:noFill/>
          <a:ln>
            <a:noFill/>
          </a:ln>
        </p:spPr>
        <p:txBody>
          <a:bodyPr anchorCtr="0" anchor="ctr" bIns="45700" lIns="91425" rIns="91425" wrap="square" tIns="45700">
            <a:noAutofit/>
          </a:bodyPr>
          <a:lstStyle/>
          <a:p>
            <a:pPr indent="0" lvl="0" marL="0" rtl="0" algn="l">
              <a:lnSpc>
                <a:spcPct val="100000"/>
              </a:lnSpc>
              <a:spcBef>
                <a:spcPts val="400"/>
              </a:spcBef>
              <a:buNone/>
            </a:pPr>
            <a:r>
              <a:t/>
            </a:r>
            <a:endParaRPr sz="3600">
              <a:solidFill>
                <a:srgbClr val="FFFFFF"/>
              </a:solidFill>
              <a:latin typeface="Arial"/>
              <a:ea typeface="Arial"/>
              <a:cs typeface="Arial"/>
              <a:sym typeface="Arial"/>
            </a:endParaRPr>
          </a:p>
          <a:p>
            <a:pPr indent="0" lvl="0" marL="0" rtl="0">
              <a:lnSpc>
                <a:spcPct val="100000"/>
              </a:lnSpc>
              <a:spcBef>
                <a:spcPts val="0"/>
              </a:spcBef>
              <a:buNone/>
            </a:pPr>
            <a:r>
              <a:t/>
            </a:r>
            <a:endParaRPr b="1" sz="3600">
              <a:solidFill>
                <a:srgbClr val="FFFFFF"/>
              </a:solidFill>
              <a:latin typeface="Arial"/>
              <a:ea typeface="Arial"/>
              <a:cs typeface="Arial"/>
              <a:sym typeface="Arial"/>
            </a:endParaRPr>
          </a:p>
        </p:txBody>
      </p:sp>
      <p:sp>
        <p:nvSpPr>
          <p:cNvPr id="110" name="Shape 110"/>
          <p:cNvSpPr txBox="1"/>
          <p:nvPr/>
        </p:nvSpPr>
        <p:spPr>
          <a:xfrm>
            <a:off x="837450" y="3800650"/>
            <a:ext cx="10345800" cy="3012900"/>
          </a:xfrm>
          <a:prstGeom prst="rect">
            <a:avLst/>
          </a:prstGeom>
          <a:noFill/>
          <a:ln>
            <a:noFill/>
          </a:ln>
        </p:spPr>
        <p:txBody>
          <a:bodyPr anchorCtr="0" anchor="t" bIns="91425" lIns="91425" rIns="91425" wrap="square" tIns="91425">
            <a:noAutofit/>
          </a:bodyPr>
          <a:lstStyle/>
          <a:p>
            <a:pPr indent="0" lvl="0" marL="0" rtl="0" algn="ctr">
              <a:lnSpc>
                <a:spcPct val="115000"/>
              </a:lnSpc>
              <a:spcBef>
                <a:spcPts val="0"/>
              </a:spcBef>
              <a:buNone/>
            </a:pPr>
            <a:r>
              <a:rPr i="1" lang="en-CA" sz="2400">
                <a:solidFill>
                  <a:srgbClr val="155973"/>
                </a:solidFill>
              </a:rPr>
              <a:t>We are the microphone and the monitor.</a:t>
            </a:r>
          </a:p>
          <a:p>
            <a:pPr indent="0" lvl="0" marL="0" rtl="0" algn="ctr">
              <a:lnSpc>
                <a:spcPct val="100000"/>
              </a:lnSpc>
              <a:spcBef>
                <a:spcPts val="0"/>
              </a:spcBef>
              <a:buNone/>
            </a:pPr>
            <a:r>
              <a:t/>
            </a:r>
            <a:endParaRPr sz="2400">
              <a:solidFill>
                <a:srgbClr val="155973"/>
              </a:solidFill>
            </a:endParaRPr>
          </a:p>
          <a:p>
            <a:pPr indent="0" lvl="0" marL="0" rtl="0" algn="ctr">
              <a:lnSpc>
                <a:spcPct val="100000"/>
              </a:lnSpc>
              <a:spcBef>
                <a:spcPts val="0"/>
              </a:spcBef>
              <a:buNone/>
            </a:pPr>
            <a:r>
              <a:rPr lang="en-CA" sz="2400">
                <a:solidFill>
                  <a:srgbClr val="155973"/>
                </a:solidFill>
              </a:rPr>
              <a:t>Nonprofits have an ear to the ground and are positioned to see firsthand when communities are struggling, and to mobilize people to create bold and lasting solutions. </a:t>
            </a:r>
          </a:p>
          <a:p>
            <a:pPr indent="0" lvl="0" marL="0" rtl="0" algn="ctr">
              <a:lnSpc>
                <a:spcPct val="100000"/>
              </a:lnSpc>
              <a:spcBef>
                <a:spcPts val="0"/>
              </a:spcBef>
              <a:buNone/>
            </a:pPr>
            <a:r>
              <a:t/>
            </a:r>
            <a:endParaRPr sz="2400">
              <a:solidFill>
                <a:srgbClr val="155973"/>
              </a:solidFill>
            </a:endParaRPr>
          </a:p>
          <a:p>
            <a:pPr indent="0" lvl="0" marL="0" rtl="0" algn="ctr">
              <a:lnSpc>
                <a:spcPct val="115000"/>
              </a:lnSpc>
              <a:spcBef>
                <a:spcPts val="0"/>
              </a:spcBef>
              <a:buNone/>
            </a:pPr>
            <a:r>
              <a:t/>
            </a:r>
            <a:endParaRPr sz="2600">
              <a:solidFill>
                <a:srgbClr val="155973"/>
              </a:solidFill>
            </a:endParaRPr>
          </a:p>
          <a:p>
            <a:pPr indent="0" lvl="0" marL="0" rtl="0" algn="ctr">
              <a:spcBef>
                <a:spcPts val="400"/>
              </a:spcBef>
              <a:buNone/>
            </a:pPr>
            <a:r>
              <a:t/>
            </a:r>
            <a:endParaRPr sz="3600">
              <a:solidFill>
                <a:srgbClr val="FFFFFF"/>
              </a:solidFill>
            </a:endParaRPr>
          </a:p>
          <a:p>
            <a:pPr indent="0" lvl="0" marL="0" rtl="0" algn="ctr">
              <a:spcBef>
                <a:spcPts val="400"/>
              </a:spcBef>
              <a:buNone/>
            </a:pPr>
            <a:r>
              <a:t/>
            </a:r>
            <a:endParaRPr sz="3600">
              <a:solidFill>
                <a:srgbClr val="FFFFFF"/>
              </a:solidFill>
            </a:endParaRPr>
          </a:p>
        </p:txBody>
      </p:sp>
      <p:pic>
        <p:nvPicPr>
          <p:cNvPr id="111" name="Shape 111"/>
          <p:cNvPicPr preferRelativeResize="0"/>
          <p:nvPr/>
        </p:nvPicPr>
        <p:blipFill>
          <a:blip r:embed="rId3">
            <a:alphaModFix/>
          </a:blip>
          <a:stretch>
            <a:fillRect/>
          </a:stretch>
        </p:blipFill>
        <p:spPr>
          <a:xfrm>
            <a:off x="1912900" y="960400"/>
            <a:ext cx="7419475" cy="2437050"/>
          </a:xfrm>
          <a:prstGeom prst="rect">
            <a:avLst/>
          </a:prstGeom>
          <a:noFill/>
          <a:ln>
            <a:noFill/>
          </a:ln>
        </p:spPr>
      </p:pic>
      <p:sp>
        <p:nvSpPr>
          <p:cNvPr id="112" name="Shape 112"/>
          <p:cNvSpPr txBox="1"/>
          <p:nvPr/>
        </p:nvSpPr>
        <p:spPr>
          <a:xfrm>
            <a:off x="521200" y="245275"/>
            <a:ext cx="3260700" cy="427500"/>
          </a:xfrm>
          <a:prstGeom prst="rect">
            <a:avLst/>
          </a:prstGeom>
          <a:noFill/>
          <a:ln cap="flat" cmpd="sng" w="9525">
            <a:solidFill>
              <a:srgbClr val="155973"/>
            </a:solidFill>
            <a:prstDash val="solid"/>
            <a:round/>
            <a:headEnd len="med" w="med" type="none"/>
            <a:tailEnd len="med" w="med" type="none"/>
          </a:ln>
        </p:spPr>
        <p:txBody>
          <a:bodyPr anchorCtr="0" anchor="t" bIns="91425" lIns="91425" rIns="91425" wrap="square" tIns="91425">
            <a:noAutofit/>
          </a:bodyPr>
          <a:lstStyle/>
          <a:p>
            <a:pPr indent="0" lvl="0" marL="0" rtl="0">
              <a:spcBef>
                <a:spcPts val="0"/>
              </a:spcBef>
              <a:buNone/>
            </a:pPr>
            <a:r>
              <a:rPr b="1" lang="en-CA">
                <a:solidFill>
                  <a:srgbClr val="155973"/>
                </a:solidFill>
                <a:latin typeface="Droid Sans"/>
                <a:ea typeface="Droid Sans"/>
                <a:cs typeface="Droid Sans"/>
                <a:sym typeface="Droid Sans"/>
              </a:rPr>
              <a:t>[Nonprofits</a:t>
            </a:r>
            <a:r>
              <a:rPr b="1" lang="en-CA">
                <a:solidFill>
                  <a:srgbClr val="155973"/>
                </a:solidFill>
                <a:latin typeface="Droid Sans"/>
                <a:ea typeface="Droid Sans"/>
                <a:cs typeface="Droid Sans"/>
                <a:sym typeface="Droid Sans"/>
              </a:rPr>
              <a:t> and solution building]</a:t>
            </a:r>
          </a:p>
        </p:txBody>
      </p:sp>
      <p:sp>
        <p:nvSpPr>
          <p:cNvPr id="113" name="Shape 113"/>
          <p:cNvSpPr txBox="1"/>
          <p:nvPr>
            <p:ph idx="12" type="sldNum"/>
          </p:nvPr>
        </p:nvSpPr>
        <p:spPr>
          <a:xfrm>
            <a:off x="8610600" y="6356350"/>
            <a:ext cx="2743200" cy="365100"/>
          </a:xfrm>
          <a:prstGeom prst="rect">
            <a:avLst/>
          </a:prstGeom>
        </p:spPr>
        <p:txBody>
          <a:bodyPr anchorCtr="0" anchor="ctr" bIns="45700" lIns="91425" rIns="91425" wrap="square" tIns="45700">
            <a:noAutofit/>
          </a:bodyPr>
          <a:lstStyle/>
          <a:p>
            <a:pPr indent="0" lvl="0" marL="0">
              <a:spcBef>
                <a:spcPts val="0"/>
              </a:spcBef>
              <a:buClr>
                <a:srgbClr val="000000"/>
              </a:buClr>
              <a:buFont typeface="Arial"/>
              <a:buNone/>
            </a:pPr>
            <a:fld id="{00000000-1234-1234-1234-123412341234}" type="slidenum">
              <a:rPr lang="en-CA"/>
              <a:t>‹#›</a:t>
            </a:fld>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Shape 118"/>
          <p:cNvSpPr txBox="1"/>
          <p:nvPr>
            <p:ph type="ctrTitle"/>
          </p:nvPr>
        </p:nvSpPr>
        <p:spPr>
          <a:xfrm>
            <a:off x="0" y="-40900"/>
            <a:ext cx="12192000" cy="6858000"/>
          </a:xfrm>
          <a:prstGeom prst="rect">
            <a:avLst/>
          </a:prstGeom>
          <a:noFill/>
          <a:ln>
            <a:noFill/>
          </a:ln>
        </p:spPr>
        <p:txBody>
          <a:bodyPr anchorCtr="0" anchor="ctr" bIns="45700" lIns="91425" rIns="91425" wrap="square" tIns="45700">
            <a:noAutofit/>
          </a:bodyPr>
          <a:lstStyle/>
          <a:p>
            <a:pPr indent="0" lvl="0" marL="0" rtl="0" algn="l">
              <a:lnSpc>
                <a:spcPct val="100000"/>
              </a:lnSpc>
              <a:spcBef>
                <a:spcPts val="400"/>
              </a:spcBef>
              <a:buNone/>
            </a:pPr>
            <a:r>
              <a:t/>
            </a:r>
            <a:endParaRPr sz="3600">
              <a:solidFill>
                <a:srgbClr val="FFFFFF"/>
              </a:solidFill>
              <a:latin typeface="Arial"/>
              <a:ea typeface="Arial"/>
              <a:cs typeface="Arial"/>
              <a:sym typeface="Arial"/>
            </a:endParaRPr>
          </a:p>
          <a:p>
            <a:pPr indent="0" lvl="0" marL="0" rtl="0">
              <a:lnSpc>
                <a:spcPct val="100000"/>
              </a:lnSpc>
              <a:spcBef>
                <a:spcPts val="0"/>
              </a:spcBef>
              <a:buNone/>
            </a:pPr>
            <a:r>
              <a:t/>
            </a:r>
            <a:endParaRPr b="1" sz="3600">
              <a:solidFill>
                <a:srgbClr val="FFFFFF"/>
              </a:solidFill>
              <a:latin typeface="Arial"/>
              <a:ea typeface="Arial"/>
              <a:cs typeface="Arial"/>
              <a:sym typeface="Arial"/>
            </a:endParaRPr>
          </a:p>
        </p:txBody>
      </p:sp>
      <p:sp>
        <p:nvSpPr>
          <p:cNvPr id="119" name="Shape 119"/>
          <p:cNvSpPr txBox="1"/>
          <p:nvPr/>
        </p:nvSpPr>
        <p:spPr>
          <a:xfrm>
            <a:off x="830625" y="4016925"/>
            <a:ext cx="10655400" cy="2641500"/>
          </a:xfrm>
          <a:prstGeom prst="rect">
            <a:avLst/>
          </a:prstGeom>
          <a:noFill/>
          <a:ln>
            <a:noFill/>
          </a:ln>
        </p:spPr>
        <p:txBody>
          <a:bodyPr anchorCtr="0" anchor="t" bIns="91425" lIns="91425" rIns="91425" wrap="square" tIns="91425">
            <a:noAutofit/>
          </a:bodyPr>
          <a:lstStyle/>
          <a:p>
            <a:pPr indent="0" lvl="0" marL="0" rtl="0">
              <a:spcBef>
                <a:spcPts val="0"/>
              </a:spcBef>
              <a:buNone/>
            </a:pPr>
            <a:r>
              <a:rPr lang="en-CA" sz="2000">
                <a:solidFill>
                  <a:srgbClr val="155973"/>
                </a:solidFill>
              </a:rPr>
              <a:t>Nonprofits make democracy stronger. They stand up for our right to education, shelter, food security, labour rights, a healthy environment, and more. They work to ensure everyone has a say in how public resources are used. </a:t>
            </a:r>
          </a:p>
          <a:p>
            <a:pPr indent="-69850" lvl="0" marL="0" rtl="0">
              <a:spcBef>
                <a:spcPts val="0"/>
              </a:spcBef>
              <a:buClr>
                <a:schemeClr val="dk1"/>
              </a:buClr>
              <a:buSzPts val="1100"/>
              <a:buFont typeface="Arial"/>
              <a:buNone/>
            </a:pPr>
            <a:r>
              <a:t/>
            </a:r>
            <a:endParaRPr sz="2000">
              <a:solidFill>
                <a:srgbClr val="155973"/>
              </a:solidFill>
            </a:endParaRPr>
          </a:p>
          <a:p>
            <a:pPr indent="-69850" lvl="0" marL="0" rtl="0">
              <a:spcBef>
                <a:spcPts val="0"/>
              </a:spcBef>
              <a:buClr>
                <a:schemeClr val="dk1"/>
              </a:buClr>
              <a:buSzPts val="1100"/>
              <a:buFont typeface="Arial"/>
              <a:buNone/>
            </a:pPr>
            <a:r>
              <a:rPr lang="en-CA" sz="2000">
                <a:solidFill>
                  <a:srgbClr val="155973"/>
                </a:solidFill>
              </a:rPr>
              <a:t>They play an active role in public policy, building bridges between community and governments. They help people navigate complex systems and provide effective solutions to challenges. Nonprofits amplify our diverse voices to hold government accountable and reflect the real needs of people and places. </a:t>
            </a:r>
          </a:p>
          <a:p>
            <a:pPr indent="-69850" lvl="0" marL="0" rtl="0" algn="ctr">
              <a:spcBef>
                <a:spcPts val="400"/>
              </a:spcBef>
              <a:buClr>
                <a:schemeClr val="dk1"/>
              </a:buClr>
              <a:buSzPts val="1100"/>
              <a:buFont typeface="Arial"/>
              <a:buNone/>
            </a:pPr>
            <a:r>
              <a:t/>
            </a:r>
            <a:endParaRPr sz="3600">
              <a:solidFill>
                <a:schemeClr val="lt1"/>
              </a:solidFill>
            </a:endParaRPr>
          </a:p>
          <a:p>
            <a:pPr indent="-69850" lvl="0" marL="0" rtl="0" algn="ctr">
              <a:spcBef>
                <a:spcPts val="0"/>
              </a:spcBef>
              <a:buClr>
                <a:schemeClr val="dk1"/>
              </a:buClr>
              <a:buSzPts val="1100"/>
              <a:buFont typeface="Arial"/>
              <a:buNone/>
            </a:pPr>
            <a:r>
              <a:t/>
            </a:r>
            <a:endParaRPr sz="2800">
              <a:solidFill>
                <a:srgbClr val="155973"/>
              </a:solidFill>
            </a:endParaRPr>
          </a:p>
          <a:p>
            <a:pPr indent="0" lvl="0" marL="0" rtl="0" algn="ctr">
              <a:spcBef>
                <a:spcPts val="400"/>
              </a:spcBef>
              <a:buNone/>
            </a:pPr>
            <a:r>
              <a:t/>
            </a:r>
            <a:endParaRPr sz="3600">
              <a:solidFill>
                <a:srgbClr val="FFFFFF"/>
              </a:solidFill>
            </a:endParaRPr>
          </a:p>
        </p:txBody>
      </p:sp>
      <p:pic>
        <p:nvPicPr>
          <p:cNvPr id="120" name="Shape 120"/>
          <p:cNvPicPr preferRelativeResize="0"/>
          <p:nvPr/>
        </p:nvPicPr>
        <p:blipFill>
          <a:blip r:embed="rId3">
            <a:alphaModFix amt="93000"/>
          </a:blip>
          <a:stretch>
            <a:fillRect/>
          </a:stretch>
        </p:blipFill>
        <p:spPr>
          <a:xfrm>
            <a:off x="2074722" y="1103900"/>
            <a:ext cx="7906176" cy="2641475"/>
          </a:xfrm>
          <a:prstGeom prst="rect">
            <a:avLst/>
          </a:prstGeom>
          <a:noFill/>
          <a:ln>
            <a:noFill/>
          </a:ln>
        </p:spPr>
      </p:pic>
      <p:sp>
        <p:nvSpPr>
          <p:cNvPr id="121" name="Shape 121"/>
          <p:cNvSpPr txBox="1"/>
          <p:nvPr/>
        </p:nvSpPr>
        <p:spPr>
          <a:xfrm>
            <a:off x="318450" y="180500"/>
            <a:ext cx="3810600" cy="529500"/>
          </a:xfrm>
          <a:prstGeom prst="rect">
            <a:avLst/>
          </a:prstGeom>
          <a:noFill/>
          <a:ln cap="flat" cmpd="sng" w="9525">
            <a:solidFill>
              <a:srgbClr val="155973"/>
            </a:solidFill>
            <a:prstDash val="solid"/>
            <a:round/>
            <a:headEnd len="med" w="med" type="none"/>
            <a:tailEnd len="med" w="med" type="none"/>
          </a:ln>
        </p:spPr>
        <p:txBody>
          <a:bodyPr anchorCtr="0" anchor="t" bIns="91425" lIns="91425" rIns="91425" wrap="square" tIns="91425">
            <a:noAutofit/>
          </a:bodyPr>
          <a:lstStyle/>
          <a:p>
            <a:pPr indent="0" lvl="0" marL="0" rtl="0">
              <a:spcBef>
                <a:spcPts val="0"/>
              </a:spcBef>
              <a:buNone/>
            </a:pPr>
            <a:r>
              <a:rPr b="1" lang="en-CA">
                <a:solidFill>
                  <a:srgbClr val="155973"/>
                </a:solidFill>
                <a:latin typeface="Droid Sans"/>
                <a:ea typeface="Droid Sans"/>
                <a:cs typeface="Droid Sans"/>
                <a:sym typeface="Droid Sans"/>
              </a:rPr>
              <a:t>[Nonprofits, </a:t>
            </a:r>
            <a:r>
              <a:rPr b="1" lang="en-CA">
                <a:solidFill>
                  <a:srgbClr val="155973"/>
                </a:solidFill>
                <a:latin typeface="Droid Sans"/>
                <a:ea typeface="Droid Sans"/>
                <a:cs typeface="Droid Sans"/>
                <a:sym typeface="Droid Sans"/>
              </a:rPr>
              <a:t>democracy and government]</a:t>
            </a:r>
          </a:p>
        </p:txBody>
      </p:sp>
      <p:sp>
        <p:nvSpPr>
          <p:cNvPr id="122" name="Shape 122"/>
          <p:cNvSpPr txBox="1"/>
          <p:nvPr>
            <p:ph idx="12" type="sldNum"/>
          </p:nvPr>
        </p:nvSpPr>
        <p:spPr>
          <a:xfrm>
            <a:off x="8610600" y="6356350"/>
            <a:ext cx="2743200" cy="365100"/>
          </a:xfrm>
          <a:prstGeom prst="rect">
            <a:avLst/>
          </a:prstGeom>
        </p:spPr>
        <p:txBody>
          <a:bodyPr anchorCtr="0" anchor="ctr" bIns="45700" lIns="91425" rIns="91425" wrap="square" tIns="45700">
            <a:noAutofit/>
          </a:bodyPr>
          <a:lstStyle/>
          <a:p>
            <a:pPr indent="0" lvl="0" marL="0">
              <a:spcBef>
                <a:spcPts val="0"/>
              </a:spcBef>
              <a:buClr>
                <a:srgbClr val="000000"/>
              </a:buClr>
              <a:buFont typeface="Arial"/>
              <a:buNone/>
            </a:pPr>
            <a:fld id="{00000000-1234-1234-1234-123412341234}" type="slidenum">
              <a:rPr lang="en-CA"/>
              <a:t>‹#›</a:t>
            </a:fld>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Shape 127"/>
          <p:cNvSpPr txBox="1"/>
          <p:nvPr>
            <p:ph type="ctrTitle"/>
          </p:nvPr>
        </p:nvSpPr>
        <p:spPr>
          <a:xfrm>
            <a:off x="0" y="0"/>
            <a:ext cx="12192000" cy="6934200"/>
          </a:xfrm>
          <a:prstGeom prst="rect">
            <a:avLst/>
          </a:prstGeom>
          <a:noFill/>
          <a:ln>
            <a:noFill/>
          </a:ln>
        </p:spPr>
        <p:txBody>
          <a:bodyPr anchorCtr="0" anchor="ctr" bIns="45700" lIns="91425" rIns="91425" wrap="square" tIns="45700">
            <a:noAutofit/>
          </a:bodyPr>
          <a:lstStyle/>
          <a:p>
            <a:pPr indent="-69850" lvl="0" marL="0" rtl="0" algn="l">
              <a:lnSpc>
                <a:spcPct val="100000"/>
              </a:lnSpc>
              <a:spcBef>
                <a:spcPts val="400"/>
              </a:spcBef>
              <a:buClr>
                <a:schemeClr val="dk1"/>
              </a:buClr>
              <a:buSzPts val="1100"/>
              <a:buFont typeface="Arial"/>
              <a:buNone/>
            </a:pPr>
            <a:r>
              <a:t/>
            </a:r>
            <a:endParaRPr sz="3600">
              <a:solidFill>
                <a:srgbClr val="FFFFFF"/>
              </a:solidFill>
              <a:latin typeface="Arial"/>
              <a:ea typeface="Arial"/>
              <a:cs typeface="Arial"/>
              <a:sym typeface="Arial"/>
            </a:endParaRPr>
          </a:p>
          <a:p>
            <a:pPr indent="0" lvl="0" marL="0" rtl="0">
              <a:lnSpc>
                <a:spcPct val="100000"/>
              </a:lnSpc>
              <a:spcBef>
                <a:spcPts val="0"/>
              </a:spcBef>
              <a:buNone/>
            </a:pPr>
            <a:r>
              <a:t/>
            </a:r>
            <a:endParaRPr b="1" sz="3600">
              <a:solidFill>
                <a:srgbClr val="FFFFFF"/>
              </a:solidFill>
              <a:latin typeface="Arial"/>
              <a:ea typeface="Arial"/>
              <a:cs typeface="Arial"/>
              <a:sym typeface="Arial"/>
            </a:endParaRPr>
          </a:p>
        </p:txBody>
      </p:sp>
      <p:sp>
        <p:nvSpPr>
          <p:cNvPr id="128" name="Shape 128"/>
          <p:cNvSpPr txBox="1"/>
          <p:nvPr/>
        </p:nvSpPr>
        <p:spPr>
          <a:xfrm>
            <a:off x="498800" y="4401575"/>
            <a:ext cx="10773900" cy="2036100"/>
          </a:xfrm>
          <a:prstGeom prst="rect">
            <a:avLst/>
          </a:prstGeom>
          <a:noFill/>
          <a:ln>
            <a:noFill/>
          </a:ln>
        </p:spPr>
        <p:txBody>
          <a:bodyPr anchorCtr="0" anchor="t" bIns="91425" lIns="91425" rIns="91425" wrap="square" tIns="91425">
            <a:noAutofit/>
          </a:bodyPr>
          <a:lstStyle/>
          <a:p>
            <a:pPr indent="-69850" lvl="0" marL="0" rtl="0" algn="ctr">
              <a:lnSpc>
                <a:spcPct val="115000"/>
              </a:lnSpc>
              <a:spcBef>
                <a:spcPts val="0"/>
              </a:spcBef>
              <a:buClr>
                <a:schemeClr val="dk1"/>
              </a:buClr>
              <a:buSzPts val="1100"/>
              <a:buFont typeface="Arial"/>
              <a:buNone/>
            </a:pPr>
            <a:r>
              <a:rPr lang="en-CA" sz="2600">
                <a:solidFill>
                  <a:srgbClr val="155973"/>
                </a:solidFill>
              </a:rPr>
              <a:t>Not found in any other sector are </a:t>
            </a:r>
          </a:p>
          <a:p>
            <a:pPr indent="-69850" lvl="0" marL="0" rtl="0" algn="ctr">
              <a:lnSpc>
                <a:spcPct val="115000"/>
              </a:lnSpc>
              <a:spcBef>
                <a:spcPts val="0"/>
              </a:spcBef>
              <a:buClr>
                <a:schemeClr val="dk1"/>
              </a:buClr>
              <a:buSzPts val="1100"/>
              <a:buFont typeface="Arial"/>
              <a:buNone/>
            </a:pPr>
            <a:r>
              <a:rPr lang="en-CA" sz="2600">
                <a:solidFill>
                  <a:srgbClr val="155973"/>
                </a:solidFill>
              </a:rPr>
              <a:t>five million volunteers who are at the heart of Ontario nonprofits, donating 820 million hours to help organizations fulfill their missions- that’s the equivalent of 400,000 full-time jobs! </a:t>
            </a:r>
          </a:p>
          <a:p>
            <a:pPr indent="0" lvl="0" marL="0" rtl="0" algn="ctr">
              <a:spcBef>
                <a:spcPts val="400"/>
              </a:spcBef>
              <a:buNone/>
            </a:pPr>
            <a:r>
              <a:t/>
            </a:r>
            <a:endParaRPr sz="3200">
              <a:solidFill>
                <a:srgbClr val="FFFFFF"/>
              </a:solidFill>
            </a:endParaRPr>
          </a:p>
          <a:p>
            <a:pPr indent="0" lvl="0" marL="0" rtl="0" algn="ctr">
              <a:spcBef>
                <a:spcPts val="400"/>
              </a:spcBef>
              <a:buNone/>
            </a:pPr>
            <a:r>
              <a:t/>
            </a:r>
            <a:endParaRPr sz="3200">
              <a:solidFill>
                <a:srgbClr val="FFFFFF"/>
              </a:solidFill>
            </a:endParaRPr>
          </a:p>
          <a:p>
            <a:pPr indent="-69850" lvl="0" marL="0" rtl="0" algn="ctr">
              <a:spcBef>
                <a:spcPts val="400"/>
              </a:spcBef>
              <a:buClr>
                <a:schemeClr val="dk1"/>
              </a:buClr>
              <a:buSzPts val="1100"/>
              <a:buFont typeface="Arial"/>
              <a:buNone/>
            </a:pPr>
            <a:r>
              <a:t/>
            </a:r>
            <a:endParaRPr sz="3200"/>
          </a:p>
        </p:txBody>
      </p:sp>
      <p:pic>
        <p:nvPicPr>
          <p:cNvPr id="129" name="Shape 129"/>
          <p:cNvPicPr preferRelativeResize="0"/>
          <p:nvPr/>
        </p:nvPicPr>
        <p:blipFill>
          <a:blip r:embed="rId3">
            <a:alphaModFix/>
          </a:blip>
          <a:stretch>
            <a:fillRect/>
          </a:stretch>
        </p:blipFill>
        <p:spPr>
          <a:xfrm>
            <a:off x="2671975" y="849925"/>
            <a:ext cx="6848026" cy="3417201"/>
          </a:xfrm>
          <a:prstGeom prst="rect">
            <a:avLst/>
          </a:prstGeom>
          <a:noFill/>
          <a:ln>
            <a:noFill/>
          </a:ln>
        </p:spPr>
      </p:pic>
      <p:sp>
        <p:nvSpPr>
          <p:cNvPr id="130" name="Shape 130"/>
          <p:cNvSpPr txBox="1"/>
          <p:nvPr/>
        </p:nvSpPr>
        <p:spPr>
          <a:xfrm>
            <a:off x="582500" y="153275"/>
            <a:ext cx="2882100" cy="419100"/>
          </a:xfrm>
          <a:prstGeom prst="rect">
            <a:avLst/>
          </a:prstGeom>
          <a:noFill/>
          <a:ln cap="flat" cmpd="sng" w="9525">
            <a:solidFill>
              <a:srgbClr val="155973"/>
            </a:solidFill>
            <a:prstDash val="solid"/>
            <a:round/>
            <a:headEnd len="med" w="med" type="none"/>
            <a:tailEnd len="med" w="med" type="none"/>
          </a:ln>
        </p:spPr>
        <p:txBody>
          <a:bodyPr anchorCtr="0" anchor="t" bIns="91425" lIns="91425" rIns="91425" wrap="square" tIns="91425">
            <a:noAutofit/>
          </a:bodyPr>
          <a:lstStyle/>
          <a:p>
            <a:pPr indent="0" lvl="0" marL="0" rtl="0">
              <a:spcBef>
                <a:spcPts val="0"/>
              </a:spcBef>
              <a:buNone/>
            </a:pPr>
            <a:r>
              <a:rPr b="1" lang="en-CA">
                <a:solidFill>
                  <a:srgbClr val="155973"/>
                </a:solidFill>
                <a:latin typeface="Droid Sans"/>
                <a:ea typeface="Droid Sans"/>
                <a:cs typeface="Droid Sans"/>
                <a:sym typeface="Droid Sans"/>
              </a:rPr>
              <a:t>[Nonprofits </a:t>
            </a:r>
            <a:r>
              <a:rPr b="1" lang="en-CA">
                <a:solidFill>
                  <a:srgbClr val="155973"/>
                </a:solidFill>
                <a:latin typeface="Droid Sans"/>
                <a:ea typeface="Droid Sans"/>
                <a:cs typeface="Droid Sans"/>
                <a:sym typeface="Droid Sans"/>
              </a:rPr>
              <a:t>and volunteerism]</a:t>
            </a:r>
          </a:p>
        </p:txBody>
      </p:sp>
      <p:sp>
        <p:nvSpPr>
          <p:cNvPr id="131" name="Shape 131"/>
          <p:cNvSpPr txBox="1"/>
          <p:nvPr>
            <p:ph idx="12" type="sldNum"/>
          </p:nvPr>
        </p:nvSpPr>
        <p:spPr>
          <a:xfrm>
            <a:off x="8610600" y="6356350"/>
            <a:ext cx="2743200" cy="365100"/>
          </a:xfrm>
          <a:prstGeom prst="rect">
            <a:avLst/>
          </a:prstGeom>
        </p:spPr>
        <p:txBody>
          <a:bodyPr anchorCtr="0" anchor="ctr" bIns="45700" lIns="91425" rIns="91425" wrap="square" tIns="45700">
            <a:noAutofit/>
          </a:bodyPr>
          <a:lstStyle/>
          <a:p>
            <a:pPr indent="0" lvl="0" marL="0">
              <a:spcBef>
                <a:spcPts val="0"/>
              </a:spcBef>
              <a:buClr>
                <a:srgbClr val="000000"/>
              </a:buClr>
              <a:buFont typeface="Arial"/>
              <a:buNone/>
            </a:pPr>
            <a:fld id="{00000000-1234-1234-1234-123412341234}" type="slidenum">
              <a:rPr lang="en-CA"/>
              <a:t>‹#›</a:t>
            </a:fld>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Shape 136"/>
          <p:cNvSpPr txBox="1"/>
          <p:nvPr>
            <p:ph type="ctrTitle"/>
          </p:nvPr>
        </p:nvSpPr>
        <p:spPr>
          <a:xfrm>
            <a:off x="0" y="-43650"/>
            <a:ext cx="12192000" cy="6858000"/>
          </a:xfrm>
          <a:prstGeom prst="rect">
            <a:avLst/>
          </a:prstGeom>
          <a:noFill/>
          <a:ln>
            <a:noFill/>
          </a:ln>
        </p:spPr>
        <p:txBody>
          <a:bodyPr anchorCtr="0" anchor="ctr" bIns="45700" lIns="91425" rIns="91425" wrap="square" tIns="45700">
            <a:noAutofit/>
          </a:bodyPr>
          <a:lstStyle/>
          <a:p>
            <a:pPr indent="0" lvl="0" marL="0" rtl="0" algn="l">
              <a:lnSpc>
                <a:spcPct val="100000"/>
              </a:lnSpc>
              <a:spcBef>
                <a:spcPts val="400"/>
              </a:spcBef>
              <a:buNone/>
            </a:pPr>
            <a:r>
              <a:t/>
            </a:r>
            <a:endParaRPr sz="3600">
              <a:solidFill>
                <a:srgbClr val="FFFFFF"/>
              </a:solidFill>
              <a:latin typeface="Arial"/>
              <a:ea typeface="Arial"/>
              <a:cs typeface="Arial"/>
              <a:sym typeface="Arial"/>
            </a:endParaRPr>
          </a:p>
          <a:p>
            <a:pPr indent="0" lvl="0" marL="0" rtl="0">
              <a:lnSpc>
                <a:spcPct val="100000"/>
              </a:lnSpc>
              <a:spcBef>
                <a:spcPts val="0"/>
              </a:spcBef>
              <a:buNone/>
            </a:pPr>
            <a:r>
              <a:t/>
            </a:r>
            <a:endParaRPr b="1" sz="3600">
              <a:solidFill>
                <a:srgbClr val="FFFFFF"/>
              </a:solidFill>
              <a:latin typeface="Arial"/>
              <a:ea typeface="Arial"/>
              <a:cs typeface="Arial"/>
              <a:sym typeface="Arial"/>
            </a:endParaRPr>
          </a:p>
        </p:txBody>
      </p:sp>
      <p:sp>
        <p:nvSpPr>
          <p:cNvPr id="137" name="Shape 137"/>
          <p:cNvSpPr txBox="1"/>
          <p:nvPr/>
        </p:nvSpPr>
        <p:spPr>
          <a:xfrm>
            <a:off x="872600" y="1516975"/>
            <a:ext cx="10345800" cy="4660800"/>
          </a:xfrm>
          <a:prstGeom prst="rect">
            <a:avLst/>
          </a:prstGeom>
          <a:noFill/>
          <a:ln>
            <a:noFill/>
          </a:ln>
        </p:spPr>
        <p:txBody>
          <a:bodyPr anchorCtr="0" anchor="t" bIns="91425" lIns="91425" rIns="91425" wrap="square" tIns="91425">
            <a:noAutofit/>
          </a:bodyPr>
          <a:lstStyle/>
          <a:p>
            <a:pPr indent="0" lvl="0" marL="0" rtl="0" algn="ctr">
              <a:lnSpc>
                <a:spcPct val="115000"/>
              </a:lnSpc>
              <a:spcBef>
                <a:spcPts val="0"/>
              </a:spcBef>
              <a:buNone/>
            </a:pPr>
            <a:r>
              <a:rPr lang="en-CA" sz="2600">
                <a:solidFill>
                  <a:srgbClr val="155973"/>
                </a:solidFill>
              </a:rPr>
              <a:t>The nonprofit business model leverages public investment, donations, social enterprise activities, and the passion of volunteers into community wealth that stays in community hands. </a:t>
            </a:r>
          </a:p>
          <a:p>
            <a:pPr indent="0" lvl="0" marL="0" rtl="0" algn="l">
              <a:lnSpc>
                <a:spcPct val="115000"/>
              </a:lnSpc>
              <a:spcBef>
                <a:spcPts val="0"/>
              </a:spcBef>
              <a:buNone/>
            </a:pPr>
            <a:r>
              <a:t/>
            </a:r>
            <a:endParaRPr sz="2600">
              <a:solidFill>
                <a:srgbClr val="155973"/>
              </a:solidFill>
            </a:endParaRPr>
          </a:p>
          <a:p>
            <a:pPr indent="0" lvl="0" marL="0" rtl="0" algn="ctr">
              <a:lnSpc>
                <a:spcPct val="115000"/>
              </a:lnSpc>
              <a:spcBef>
                <a:spcPts val="0"/>
              </a:spcBef>
              <a:buNone/>
            </a:pPr>
            <a:r>
              <a:rPr lang="en-CA" sz="2600">
                <a:solidFill>
                  <a:srgbClr val="155973"/>
                </a:solidFill>
              </a:rPr>
              <a:t>Nonprofits create and distribute value and wealth in more inclusive and environmentally sustainable ways through decent work, social enterprises, co-operatives, community land trusts, and more.</a:t>
            </a:r>
          </a:p>
          <a:p>
            <a:pPr indent="0" lvl="0" marL="0" rtl="0">
              <a:spcBef>
                <a:spcPts val="400"/>
              </a:spcBef>
              <a:buNone/>
            </a:pPr>
            <a:r>
              <a:t/>
            </a:r>
            <a:endParaRPr sz="3600">
              <a:solidFill>
                <a:srgbClr val="FFFFFF"/>
              </a:solidFill>
            </a:endParaRPr>
          </a:p>
          <a:p>
            <a:pPr indent="0" lvl="0" marL="0" rtl="0" algn="ctr">
              <a:spcBef>
                <a:spcPts val="400"/>
              </a:spcBef>
              <a:buNone/>
            </a:pPr>
            <a:r>
              <a:t/>
            </a:r>
            <a:endParaRPr sz="3600">
              <a:solidFill>
                <a:srgbClr val="FFFFFF"/>
              </a:solidFill>
            </a:endParaRPr>
          </a:p>
          <a:p>
            <a:pPr indent="0" lvl="0" marL="0" rtl="0" algn="ctr">
              <a:spcBef>
                <a:spcPts val="400"/>
              </a:spcBef>
              <a:buNone/>
            </a:pPr>
            <a:r>
              <a:t/>
            </a:r>
            <a:endParaRPr sz="3600">
              <a:solidFill>
                <a:srgbClr val="FFFFFF"/>
              </a:solidFill>
            </a:endParaRPr>
          </a:p>
        </p:txBody>
      </p:sp>
      <p:sp>
        <p:nvSpPr>
          <p:cNvPr id="138" name="Shape 138"/>
          <p:cNvSpPr txBox="1"/>
          <p:nvPr/>
        </p:nvSpPr>
        <p:spPr>
          <a:xfrm>
            <a:off x="541625" y="296350"/>
            <a:ext cx="3762300" cy="429300"/>
          </a:xfrm>
          <a:prstGeom prst="rect">
            <a:avLst/>
          </a:prstGeom>
          <a:noFill/>
          <a:ln cap="flat" cmpd="sng" w="9525">
            <a:solidFill>
              <a:srgbClr val="155973"/>
            </a:solidFill>
            <a:prstDash val="solid"/>
            <a:round/>
            <a:headEnd len="med" w="med" type="none"/>
            <a:tailEnd len="med" w="med" type="none"/>
          </a:ln>
        </p:spPr>
        <p:txBody>
          <a:bodyPr anchorCtr="0" anchor="t" bIns="91425" lIns="91425" rIns="91425" wrap="square" tIns="91425">
            <a:noAutofit/>
          </a:bodyPr>
          <a:lstStyle/>
          <a:p>
            <a:pPr indent="0" lvl="0" marL="0" rtl="0">
              <a:spcBef>
                <a:spcPts val="0"/>
              </a:spcBef>
              <a:buNone/>
            </a:pPr>
            <a:r>
              <a:rPr b="1" lang="en-CA">
                <a:solidFill>
                  <a:srgbClr val="155973"/>
                </a:solidFill>
                <a:latin typeface="Droid Sans"/>
                <a:ea typeface="Droid Sans"/>
                <a:cs typeface="Droid Sans"/>
                <a:sym typeface="Droid Sans"/>
              </a:rPr>
              <a:t>[Nonprofits </a:t>
            </a:r>
            <a:r>
              <a:rPr b="1" lang="en-CA">
                <a:solidFill>
                  <a:srgbClr val="155973"/>
                </a:solidFill>
                <a:latin typeface="Droid Sans"/>
                <a:ea typeface="Droid Sans"/>
                <a:cs typeface="Droid Sans"/>
                <a:sym typeface="Droid Sans"/>
              </a:rPr>
              <a:t>and inclusive economies]</a:t>
            </a:r>
          </a:p>
        </p:txBody>
      </p:sp>
      <p:sp>
        <p:nvSpPr>
          <p:cNvPr id="139" name="Shape 139"/>
          <p:cNvSpPr txBox="1"/>
          <p:nvPr>
            <p:ph idx="12" type="sldNum"/>
          </p:nvPr>
        </p:nvSpPr>
        <p:spPr>
          <a:xfrm>
            <a:off x="8610600" y="6356350"/>
            <a:ext cx="2743200" cy="365100"/>
          </a:xfrm>
          <a:prstGeom prst="rect">
            <a:avLst/>
          </a:prstGeom>
        </p:spPr>
        <p:txBody>
          <a:bodyPr anchorCtr="0" anchor="ctr" bIns="45700" lIns="91425" rIns="91425" wrap="square" tIns="45700">
            <a:noAutofit/>
          </a:bodyPr>
          <a:lstStyle/>
          <a:p>
            <a:pPr indent="0" lvl="0" marL="0">
              <a:spcBef>
                <a:spcPts val="0"/>
              </a:spcBef>
              <a:buClr>
                <a:srgbClr val="000000"/>
              </a:buClr>
              <a:buFont typeface="Arial"/>
              <a:buNone/>
            </a:pPr>
            <a:fld id="{00000000-1234-1234-1234-123412341234}" type="slidenum">
              <a:rPr lang="en-CA"/>
              <a:t>‹#›</a:t>
            </a:fld>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Shape 144"/>
          <p:cNvSpPr txBox="1"/>
          <p:nvPr>
            <p:ph type="ctrTitle"/>
          </p:nvPr>
        </p:nvSpPr>
        <p:spPr>
          <a:xfrm>
            <a:off x="0" y="0"/>
            <a:ext cx="12192000" cy="6858000"/>
          </a:xfrm>
          <a:prstGeom prst="rect">
            <a:avLst/>
          </a:prstGeom>
          <a:noFill/>
          <a:ln>
            <a:noFill/>
          </a:ln>
        </p:spPr>
        <p:txBody>
          <a:bodyPr anchorCtr="0" anchor="ctr" bIns="45700" lIns="91425" rIns="91425" wrap="square" tIns="45700">
            <a:noAutofit/>
          </a:bodyPr>
          <a:lstStyle/>
          <a:p>
            <a:pPr indent="0" lvl="0" marL="0" rtl="0">
              <a:lnSpc>
                <a:spcPct val="100000"/>
              </a:lnSpc>
              <a:spcBef>
                <a:spcPts val="0"/>
              </a:spcBef>
              <a:buNone/>
            </a:pPr>
            <a:r>
              <a:t/>
            </a:r>
            <a:endParaRPr sz="3600">
              <a:solidFill>
                <a:srgbClr val="FFFFFF"/>
              </a:solidFill>
            </a:endParaRPr>
          </a:p>
        </p:txBody>
      </p:sp>
      <p:sp>
        <p:nvSpPr>
          <p:cNvPr id="145" name="Shape 145"/>
          <p:cNvSpPr txBox="1"/>
          <p:nvPr/>
        </p:nvSpPr>
        <p:spPr>
          <a:xfrm>
            <a:off x="1200850" y="2393525"/>
            <a:ext cx="9980400" cy="3570000"/>
          </a:xfrm>
          <a:prstGeom prst="rect">
            <a:avLst/>
          </a:prstGeom>
          <a:noFill/>
          <a:ln>
            <a:noFill/>
          </a:ln>
        </p:spPr>
        <p:txBody>
          <a:bodyPr anchorCtr="0" anchor="t" bIns="91425" lIns="91425" rIns="91425" wrap="square" tIns="91425">
            <a:noAutofit/>
          </a:bodyPr>
          <a:lstStyle/>
          <a:p>
            <a:pPr indent="-69850" lvl="0" marL="0" rtl="0" algn="ctr">
              <a:lnSpc>
                <a:spcPct val="115000"/>
              </a:lnSpc>
              <a:spcBef>
                <a:spcPts val="400"/>
              </a:spcBef>
              <a:buClr>
                <a:schemeClr val="dk1"/>
              </a:buClr>
              <a:buSzPts val="1100"/>
              <a:buFont typeface="Arial"/>
              <a:buNone/>
            </a:pPr>
            <a:r>
              <a:rPr i="1" lang="en-CA" sz="2600">
                <a:solidFill>
                  <a:srgbClr val="155973"/>
                </a:solidFill>
              </a:rPr>
              <a:t>Why does it matter now?</a:t>
            </a:r>
          </a:p>
          <a:p>
            <a:pPr indent="-69850" lvl="0" marL="0" rtl="0" algn="ctr">
              <a:lnSpc>
                <a:spcPct val="115000"/>
              </a:lnSpc>
              <a:spcBef>
                <a:spcPts val="400"/>
              </a:spcBef>
              <a:buClr>
                <a:schemeClr val="dk1"/>
              </a:buClr>
              <a:buSzPts val="1100"/>
              <a:buFont typeface="Arial"/>
              <a:buNone/>
            </a:pPr>
            <a:r>
              <a:rPr lang="en-CA" sz="2600">
                <a:solidFill>
                  <a:srgbClr val="155973"/>
                </a:solidFill>
              </a:rPr>
              <a:t>Complex challenges facing our world like climate change, racism, growing income inequality, and job automation make it all the more important for us to tell the story of the nonprofit sector and its role in meeting community needs led by community and values of care, craft and creativity.</a:t>
            </a:r>
          </a:p>
          <a:p>
            <a:pPr indent="-69850" lvl="0" marL="0" rtl="0" algn="l">
              <a:lnSpc>
                <a:spcPct val="115000"/>
              </a:lnSpc>
              <a:spcBef>
                <a:spcPts val="400"/>
              </a:spcBef>
              <a:buClr>
                <a:schemeClr val="dk1"/>
              </a:buClr>
              <a:buSzPts val="1100"/>
              <a:buFont typeface="Arial"/>
              <a:buNone/>
            </a:pPr>
            <a:r>
              <a:t/>
            </a:r>
            <a:endParaRPr sz="2800">
              <a:solidFill>
                <a:srgbClr val="155973"/>
              </a:solidFill>
            </a:endParaRPr>
          </a:p>
          <a:p>
            <a:pPr indent="-69850" lvl="0" marL="0" rtl="0" algn="ctr">
              <a:lnSpc>
                <a:spcPct val="115000"/>
              </a:lnSpc>
              <a:spcBef>
                <a:spcPts val="0"/>
              </a:spcBef>
              <a:buClr>
                <a:schemeClr val="dk1"/>
              </a:buClr>
              <a:buSzPts val="1100"/>
              <a:buFont typeface="Arial"/>
              <a:buNone/>
            </a:pPr>
            <a:r>
              <a:t/>
            </a:r>
            <a:endParaRPr sz="3600">
              <a:solidFill>
                <a:srgbClr val="155973"/>
              </a:solidFill>
            </a:endParaRPr>
          </a:p>
          <a:p>
            <a:pPr indent="0" lvl="0" marL="0" rtl="0">
              <a:spcBef>
                <a:spcPts val="0"/>
              </a:spcBef>
              <a:buNone/>
            </a:pPr>
            <a:r>
              <a:t/>
            </a:r>
            <a:endParaRPr/>
          </a:p>
        </p:txBody>
      </p:sp>
      <p:sp>
        <p:nvSpPr>
          <p:cNvPr id="146" name="Shape 146"/>
          <p:cNvSpPr txBox="1"/>
          <p:nvPr/>
        </p:nvSpPr>
        <p:spPr>
          <a:xfrm>
            <a:off x="623400" y="298300"/>
            <a:ext cx="2943300" cy="408900"/>
          </a:xfrm>
          <a:prstGeom prst="rect">
            <a:avLst/>
          </a:prstGeom>
          <a:noFill/>
          <a:ln cap="flat" cmpd="sng" w="9525">
            <a:solidFill>
              <a:srgbClr val="155973"/>
            </a:solidFill>
            <a:prstDash val="solid"/>
            <a:round/>
            <a:headEnd len="med" w="med" type="none"/>
            <a:tailEnd len="med" w="med" type="none"/>
          </a:ln>
        </p:spPr>
        <p:txBody>
          <a:bodyPr anchorCtr="0" anchor="t" bIns="91425" lIns="91425" rIns="91425" wrap="square" tIns="91425">
            <a:noAutofit/>
          </a:bodyPr>
          <a:lstStyle/>
          <a:p>
            <a:pPr indent="0" lvl="0" marL="0" rtl="0">
              <a:spcBef>
                <a:spcPts val="0"/>
              </a:spcBef>
              <a:buNone/>
            </a:pPr>
            <a:r>
              <a:rPr b="1" lang="en-CA">
                <a:solidFill>
                  <a:srgbClr val="155973"/>
                </a:solidFill>
                <a:latin typeface="Droid Sans"/>
                <a:ea typeface="Droid Sans"/>
                <a:cs typeface="Droid Sans"/>
                <a:sym typeface="Droid Sans"/>
              </a:rPr>
              <a:t>[Nonprofits and now]</a:t>
            </a:r>
          </a:p>
        </p:txBody>
      </p:sp>
      <p:sp>
        <p:nvSpPr>
          <p:cNvPr id="147" name="Shape 147"/>
          <p:cNvSpPr txBox="1"/>
          <p:nvPr>
            <p:ph idx="12" type="sldNum"/>
          </p:nvPr>
        </p:nvSpPr>
        <p:spPr>
          <a:xfrm>
            <a:off x="8610600" y="6356350"/>
            <a:ext cx="2743200" cy="365100"/>
          </a:xfrm>
          <a:prstGeom prst="rect">
            <a:avLst/>
          </a:prstGeom>
        </p:spPr>
        <p:txBody>
          <a:bodyPr anchorCtr="0" anchor="ctr" bIns="45700" lIns="91425" rIns="91425" wrap="square" tIns="45700">
            <a:noAutofit/>
          </a:bodyPr>
          <a:lstStyle/>
          <a:p>
            <a:pPr indent="0" lvl="0" marL="0" rtl="0">
              <a:spcBef>
                <a:spcPts val="0"/>
              </a:spcBef>
              <a:buClr>
                <a:srgbClr val="000000"/>
              </a:buClr>
              <a:buFont typeface="Arial"/>
              <a:buNone/>
            </a:pPr>
            <a:fld id="{00000000-1234-1234-1234-123412341234}" type="slidenum">
              <a:rPr lang="en-CA"/>
              <a:t>‹#›</a:t>
            </a:fld>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Shape 152"/>
          <p:cNvSpPr txBox="1"/>
          <p:nvPr>
            <p:ph type="ctrTitle"/>
          </p:nvPr>
        </p:nvSpPr>
        <p:spPr>
          <a:xfrm>
            <a:off x="81775" y="0"/>
            <a:ext cx="12261300" cy="6963900"/>
          </a:xfrm>
          <a:prstGeom prst="rect">
            <a:avLst/>
          </a:prstGeom>
          <a:noFill/>
          <a:ln>
            <a:noFill/>
          </a:ln>
        </p:spPr>
        <p:txBody>
          <a:bodyPr anchorCtr="0" anchor="ctr" bIns="45700" lIns="91425" rIns="91425" wrap="square" tIns="45700">
            <a:noAutofit/>
          </a:bodyPr>
          <a:lstStyle/>
          <a:p>
            <a:pPr indent="0" lvl="0" marL="0" rtl="0" algn="l">
              <a:lnSpc>
                <a:spcPct val="100000"/>
              </a:lnSpc>
              <a:spcBef>
                <a:spcPts val="400"/>
              </a:spcBef>
              <a:buNone/>
            </a:pPr>
            <a:r>
              <a:t/>
            </a:r>
            <a:endParaRPr sz="3600">
              <a:solidFill>
                <a:srgbClr val="FFFFFF"/>
              </a:solidFill>
              <a:latin typeface="Arial"/>
              <a:ea typeface="Arial"/>
              <a:cs typeface="Arial"/>
              <a:sym typeface="Arial"/>
            </a:endParaRPr>
          </a:p>
          <a:p>
            <a:pPr indent="0" lvl="0" marL="0" rtl="0">
              <a:lnSpc>
                <a:spcPct val="100000"/>
              </a:lnSpc>
              <a:spcBef>
                <a:spcPts val="0"/>
              </a:spcBef>
              <a:buNone/>
            </a:pPr>
            <a:r>
              <a:t/>
            </a:r>
            <a:endParaRPr b="1" sz="3600">
              <a:solidFill>
                <a:srgbClr val="FFFFFF"/>
              </a:solidFill>
              <a:latin typeface="Arial"/>
              <a:ea typeface="Arial"/>
              <a:cs typeface="Arial"/>
              <a:sym typeface="Arial"/>
            </a:endParaRPr>
          </a:p>
        </p:txBody>
      </p:sp>
      <p:sp>
        <p:nvSpPr>
          <p:cNvPr id="153" name="Shape 153"/>
          <p:cNvSpPr txBox="1"/>
          <p:nvPr/>
        </p:nvSpPr>
        <p:spPr>
          <a:xfrm>
            <a:off x="736825" y="1755950"/>
            <a:ext cx="10345800" cy="2330700"/>
          </a:xfrm>
          <a:prstGeom prst="rect">
            <a:avLst/>
          </a:prstGeom>
          <a:noFill/>
          <a:ln>
            <a:noFill/>
          </a:ln>
        </p:spPr>
        <p:txBody>
          <a:bodyPr anchorCtr="0" anchor="t" bIns="91425" lIns="91425" rIns="91425" wrap="square" tIns="91425">
            <a:noAutofit/>
          </a:bodyPr>
          <a:lstStyle/>
          <a:p>
            <a:pPr indent="0" lvl="0" marL="0" rtl="0" algn="ctr">
              <a:lnSpc>
                <a:spcPct val="115000"/>
              </a:lnSpc>
              <a:spcBef>
                <a:spcPts val="0"/>
              </a:spcBef>
              <a:buNone/>
            </a:pPr>
            <a:r>
              <a:rPr b="1" lang="en-CA" sz="3200">
                <a:solidFill>
                  <a:srgbClr val="5CCACF"/>
                </a:solidFill>
              </a:rPr>
              <a:t>Fast Facts</a:t>
            </a:r>
          </a:p>
          <a:p>
            <a:pPr indent="-393700" lvl="0" marL="457200" rtl="0" algn="ctr">
              <a:lnSpc>
                <a:spcPct val="115000"/>
              </a:lnSpc>
              <a:spcBef>
                <a:spcPts val="0"/>
              </a:spcBef>
              <a:buClr>
                <a:srgbClr val="5CCACF"/>
              </a:buClr>
              <a:buSzPts val="2600"/>
              <a:buChar char="-"/>
            </a:pPr>
            <a:r>
              <a:rPr b="1" lang="en-CA" sz="2600">
                <a:solidFill>
                  <a:srgbClr val="5CCACF"/>
                </a:solidFill>
              </a:rPr>
              <a:t>Add data, statistics, stories and more</a:t>
            </a:r>
          </a:p>
          <a:p>
            <a:pPr indent="0" lvl="0" marL="0" rtl="0" algn="ctr">
              <a:lnSpc>
                <a:spcPct val="115000"/>
              </a:lnSpc>
              <a:spcBef>
                <a:spcPts val="0"/>
              </a:spcBef>
              <a:buNone/>
            </a:pPr>
            <a:r>
              <a:t/>
            </a:r>
            <a:endParaRPr sz="2600">
              <a:solidFill>
                <a:srgbClr val="155973"/>
              </a:solidFill>
            </a:endParaRPr>
          </a:p>
          <a:p>
            <a:pPr indent="0" lvl="0" marL="0" rtl="0" algn="ctr">
              <a:lnSpc>
                <a:spcPct val="115000"/>
              </a:lnSpc>
              <a:spcBef>
                <a:spcPts val="0"/>
              </a:spcBef>
              <a:buNone/>
            </a:pPr>
            <a:r>
              <a:t/>
            </a:r>
            <a:endParaRPr sz="2600">
              <a:solidFill>
                <a:srgbClr val="155973"/>
              </a:solidFill>
            </a:endParaRPr>
          </a:p>
          <a:p>
            <a:pPr indent="0" lvl="0" marL="0" rtl="0" algn="ctr">
              <a:spcBef>
                <a:spcPts val="400"/>
              </a:spcBef>
              <a:buNone/>
            </a:pPr>
            <a:r>
              <a:t/>
            </a:r>
            <a:endParaRPr sz="3600">
              <a:solidFill>
                <a:srgbClr val="FFFFFF"/>
              </a:solidFill>
            </a:endParaRPr>
          </a:p>
          <a:p>
            <a:pPr indent="0" lvl="0" marL="0" rtl="0" algn="ctr">
              <a:spcBef>
                <a:spcPts val="400"/>
              </a:spcBef>
              <a:buNone/>
            </a:pPr>
            <a:r>
              <a:t/>
            </a:r>
            <a:endParaRPr sz="3600">
              <a:solidFill>
                <a:srgbClr val="FFFFFF"/>
              </a:solidFill>
            </a:endParaRPr>
          </a:p>
        </p:txBody>
      </p:sp>
      <p:sp>
        <p:nvSpPr>
          <p:cNvPr id="154" name="Shape 154"/>
          <p:cNvSpPr txBox="1"/>
          <p:nvPr/>
        </p:nvSpPr>
        <p:spPr>
          <a:xfrm>
            <a:off x="521200" y="245275"/>
            <a:ext cx="4066800" cy="419100"/>
          </a:xfrm>
          <a:prstGeom prst="rect">
            <a:avLst/>
          </a:prstGeom>
          <a:noFill/>
          <a:ln cap="flat" cmpd="sng" w="9525">
            <a:solidFill>
              <a:srgbClr val="155973"/>
            </a:solidFill>
            <a:prstDash val="solid"/>
            <a:round/>
            <a:headEnd len="med" w="med" type="none"/>
            <a:tailEnd len="med" w="med" type="none"/>
          </a:ln>
        </p:spPr>
        <p:txBody>
          <a:bodyPr anchorCtr="0" anchor="t" bIns="91425" lIns="91425" rIns="91425" wrap="square" tIns="91425">
            <a:noAutofit/>
          </a:bodyPr>
          <a:lstStyle/>
          <a:p>
            <a:pPr indent="0" lvl="0" marL="0" rtl="0">
              <a:spcBef>
                <a:spcPts val="0"/>
              </a:spcBef>
              <a:buNone/>
            </a:pPr>
            <a:r>
              <a:rPr b="1" lang="en-CA">
                <a:solidFill>
                  <a:srgbClr val="155973"/>
                </a:solidFill>
                <a:latin typeface="Droid Sans"/>
                <a:ea typeface="Droid Sans"/>
                <a:cs typeface="Droid Sans"/>
                <a:sym typeface="Droid Sans"/>
              </a:rPr>
              <a:t>[</a:t>
            </a:r>
            <a:r>
              <a:rPr b="1" lang="en-CA">
                <a:solidFill>
                  <a:srgbClr val="155973"/>
                </a:solidFill>
                <a:latin typeface="Droid Sans"/>
                <a:ea typeface="Droid Sans"/>
                <a:cs typeface="Droid Sans"/>
                <a:sym typeface="Droid Sans"/>
              </a:rPr>
              <a:t>Show your “Nonprofit Pride”]</a:t>
            </a:r>
          </a:p>
        </p:txBody>
      </p:sp>
      <p:sp>
        <p:nvSpPr>
          <p:cNvPr id="155" name="Shape 155"/>
          <p:cNvSpPr txBox="1"/>
          <p:nvPr>
            <p:ph idx="12" type="sldNum"/>
          </p:nvPr>
        </p:nvSpPr>
        <p:spPr>
          <a:xfrm>
            <a:off x="8610600" y="6356350"/>
            <a:ext cx="2743200" cy="365100"/>
          </a:xfrm>
          <a:prstGeom prst="rect">
            <a:avLst/>
          </a:prstGeom>
        </p:spPr>
        <p:txBody>
          <a:bodyPr anchorCtr="0" anchor="ctr" bIns="45700" lIns="91425" rIns="91425" wrap="square" tIns="45700">
            <a:noAutofit/>
          </a:bodyPr>
          <a:lstStyle/>
          <a:p>
            <a:pPr indent="0" lvl="0" marL="0" rtl="0">
              <a:spcBef>
                <a:spcPts val="0"/>
              </a:spcBef>
              <a:buClr>
                <a:srgbClr val="000000"/>
              </a:buClr>
              <a:buFont typeface="Arial"/>
              <a:buNone/>
            </a:pPr>
            <a:fld id="{00000000-1234-1234-1234-123412341234}" type="slidenum">
              <a:rPr lang="en-CA"/>
              <a:t>‹#›</a:t>
            </a:fld>
          </a:p>
        </p:txBody>
      </p:sp>
      <p:graphicFrame>
        <p:nvGraphicFramePr>
          <p:cNvPr id="156" name="Shape 156"/>
          <p:cNvGraphicFramePr/>
          <p:nvPr/>
        </p:nvGraphicFramePr>
        <p:xfrm>
          <a:off x="992325" y="3835675"/>
          <a:ext cx="3000000" cy="3000000"/>
        </p:xfrm>
        <a:graphic>
          <a:graphicData uri="http://schemas.openxmlformats.org/drawingml/2006/table">
            <a:tbl>
              <a:tblPr>
                <a:noFill/>
                <a:tableStyleId>{9F882295-252F-4A26-8C7D-AE614F2F2D02}</a:tableStyleId>
              </a:tblPr>
              <a:tblGrid>
                <a:gridCol w="10287000"/>
              </a:tblGrid>
              <a:tr h="1574900">
                <a:tc>
                  <a:txBody>
                    <a:bodyPr>
                      <a:noAutofit/>
                    </a:bodyPr>
                    <a:lstStyle/>
                    <a:p>
                      <a:pPr indent="-69850" lvl="0" marL="0" rtl="0" algn="ctr">
                        <a:lnSpc>
                          <a:spcPct val="115000"/>
                        </a:lnSpc>
                        <a:spcBef>
                          <a:spcPts val="0"/>
                        </a:spcBef>
                        <a:buClr>
                          <a:schemeClr val="dk1"/>
                        </a:buClr>
                        <a:buSzPts val="1100"/>
                        <a:buFont typeface="Arial"/>
                        <a:buNone/>
                      </a:pPr>
                      <a:r>
                        <a:rPr lang="en-CA" sz="2600">
                          <a:solidFill>
                            <a:srgbClr val="155973"/>
                          </a:solidFill>
                        </a:rPr>
                        <a:t>What is the impact of your nonprofit or sector?</a:t>
                      </a:r>
                    </a:p>
                    <a:p>
                      <a:pPr indent="-69850" lvl="0" marL="0" rtl="0" algn="ctr">
                        <a:lnSpc>
                          <a:spcPct val="115000"/>
                        </a:lnSpc>
                        <a:spcBef>
                          <a:spcPts val="0"/>
                        </a:spcBef>
                        <a:buClr>
                          <a:schemeClr val="dk1"/>
                        </a:buClr>
                        <a:buSzPts val="1100"/>
                        <a:buFont typeface="Arial"/>
                        <a:buNone/>
                      </a:pPr>
                      <a:r>
                        <a:t/>
                      </a:r>
                      <a:endParaRPr sz="2600">
                        <a:solidFill>
                          <a:srgbClr val="155973"/>
                        </a:solidFill>
                      </a:endParaRPr>
                    </a:p>
                    <a:p>
                      <a:pPr indent="-69850" lvl="0" marL="0" rtl="0" algn="ctr">
                        <a:lnSpc>
                          <a:spcPct val="115000"/>
                        </a:lnSpc>
                        <a:spcBef>
                          <a:spcPts val="0"/>
                        </a:spcBef>
                        <a:buClr>
                          <a:schemeClr val="dk1"/>
                        </a:buClr>
                        <a:buSzPts val="1100"/>
                        <a:buFont typeface="Arial"/>
                        <a:buNone/>
                      </a:pPr>
                      <a:r>
                        <a:rPr lang="en-CA" sz="2600">
                          <a:solidFill>
                            <a:srgbClr val="155973"/>
                          </a:solidFill>
                        </a:rPr>
                        <a:t>How do you serve and support your community?</a:t>
                      </a:r>
                    </a:p>
                    <a:p>
                      <a:pPr indent="0" lvl="0" marL="0">
                        <a:spcBef>
                          <a:spcPts val="0"/>
                        </a:spcBef>
                        <a:buNone/>
                      </a:pPr>
                      <a:r>
                        <a:t/>
                      </a:r>
                      <a:endParaRPr/>
                    </a:p>
                  </a:txBody>
                  <a:tcPr marT="91425" marB="91425" marR="91425" marL="91425">
                    <a:lnL cap="flat" cmpd="sng" w="28575">
                      <a:solidFill>
                        <a:srgbClr val="155973"/>
                      </a:solidFill>
                      <a:prstDash val="solid"/>
                      <a:round/>
                      <a:headEnd len="med" w="med" type="none"/>
                      <a:tailEnd len="med" w="med" type="none"/>
                    </a:lnL>
                    <a:lnR cap="flat" cmpd="sng" w="28575">
                      <a:solidFill>
                        <a:srgbClr val="155973"/>
                      </a:solidFill>
                      <a:prstDash val="solid"/>
                      <a:round/>
                      <a:headEnd len="med" w="med" type="none"/>
                      <a:tailEnd len="med" w="med" type="none"/>
                    </a:lnR>
                    <a:lnT cap="flat" cmpd="sng" w="28575">
                      <a:solidFill>
                        <a:srgbClr val="155973"/>
                      </a:solidFill>
                      <a:prstDash val="solid"/>
                      <a:round/>
                      <a:headEnd len="med" w="med" type="none"/>
                      <a:tailEnd len="med" w="med" type="none"/>
                    </a:lnT>
                    <a:lnB cap="flat" cmpd="sng" w="28575">
                      <a:solidFill>
                        <a:srgbClr val="155973"/>
                      </a:solidFill>
                      <a:prstDash val="solid"/>
                      <a:round/>
                      <a:headEnd len="med" w="med" type="none"/>
                      <a:tailEnd len="med" w="med"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